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78" r:id="rId1"/>
  </p:sldMasterIdLst>
  <p:sldIdLst>
    <p:sldId id="256" r:id="rId2"/>
    <p:sldId id="357" r:id="rId3"/>
    <p:sldId id="360" r:id="rId4"/>
    <p:sldId id="294" r:id="rId5"/>
    <p:sldId id="358" r:id="rId6"/>
    <p:sldId id="290" r:id="rId7"/>
    <p:sldId id="350" r:id="rId8"/>
    <p:sldId id="352" r:id="rId9"/>
    <p:sldId id="323" r:id="rId10"/>
    <p:sldId id="356" r:id="rId11"/>
    <p:sldId id="298" r:id="rId12"/>
    <p:sldId id="299" r:id="rId13"/>
    <p:sldId id="300" r:id="rId14"/>
    <p:sldId id="301" r:id="rId15"/>
    <p:sldId id="325" r:id="rId16"/>
    <p:sldId id="322" r:id="rId17"/>
    <p:sldId id="303" r:id="rId18"/>
    <p:sldId id="327" r:id="rId19"/>
    <p:sldId id="304" r:id="rId20"/>
    <p:sldId id="329" r:id="rId21"/>
    <p:sldId id="330" r:id="rId22"/>
    <p:sldId id="332" r:id="rId23"/>
    <p:sldId id="333" r:id="rId24"/>
    <p:sldId id="335" r:id="rId25"/>
    <p:sldId id="334" r:id="rId26"/>
    <p:sldId id="336" r:id="rId27"/>
    <p:sldId id="305" r:id="rId28"/>
    <p:sldId id="337" r:id="rId29"/>
    <p:sldId id="338" r:id="rId30"/>
    <p:sldId id="339" r:id="rId31"/>
    <p:sldId id="340" r:id="rId32"/>
    <p:sldId id="341" r:id="rId33"/>
    <p:sldId id="343" r:id="rId34"/>
    <p:sldId id="344" r:id="rId35"/>
    <p:sldId id="345" r:id="rId36"/>
    <p:sldId id="342" r:id="rId37"/>
    <p:sldId id="346" r:id="rId38"/>
    <p:sldId id="347" r:id="rId39"/>
    <p:sldId id="349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CC3300"/>
    <a:srgbClr val="CC0066"/>
    <a:srgbClr val="640000"/>
    <a:srgbClr val="D98C53"/>
    <a:srgbClr val="002A00"/>
    <a:srgbClr val="004800"/>
    <a:srgbClr val="83916D"/>
    <a:srgbClr val="AB8981"/>
    <a:srgbClr val="A58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33595C-3B85-4AF1-84A8-D8C0D461A7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885B0C-8AFD-4585-A850-29CA061AC60F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психологу</a:t>
          </a:r>
          <a:endParaRPr lang="ru-RU" dirty="0">
            <a:solidFill>
              <a:schemeClr val="tx1"/>
            </a:solidFill>
          </a:endParaRPr>
        </a:p>
      </dgm:t>
    </dgm:pt>
    <dgm:pt modelId="{BA3705D5-FFBE-43D0-A52D-1A7714EADDE3}" type="parTrans" cxnId="{1C882406-0217-4FA6-9401-EFEBC9096FE0}">
      <dgm:prSet/>
      <dgm:spPr/>
      <dgm:t>
        <a:bodyPr/>
        <a:lstStyle/>
        <a:p>
          <a:endParaRPr lang="ru-RU"/>
        </a:p>
      </dgm:t>
    </dgm:pt>
    <dgm:pt modelId="{A9F387B6-5FC9-46C3-8B29-F4711947B04A}" type="sibTrans" cxnId="{1C882406-0217-4FA6-9401-EFEBC9096FE0}">
      <dgm:prSet/>
      <dgm:spPr/>
      <dgm:t>
        <a:bodyPr/>
        <a:lstStyle/>
        <a:p>
          <a:endParaRPr lang="ru-RU"/>
        </a:p>
      </dgm:t>
    </dgm:pt>
    <dgm:pt modelId="{03DF0743-CCE3-41C6-8B09-BDFFBF41ED31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психологу образовательной организации, действующий на всей территории РФ</a:t>
          </a:r>
          <a:endParaRPr lang="ru-RU" dirty="0">
            <a:solidFill>
              <a:schemeClr val="tx1"/>
            </a:solidFill>
          </a:endParaRPr>
        </a:p>
      </dgm:t>
    </dgm:pt>
    <dgm:pt modelId="{334352C0-ACC2-4E89-BBEE-BAD757EC6DE2}" type="parTrans" cxnId="{8FAA49B7-1E2C-4435-9DD5-61C247ADA3B2}">
      <dgm:prSet/>
      <dgm:spPr/>
      <dgm:t>
        <a:bodyPr/>
        <a:lstStyle/>
        <a:p>
          <a:endParaRPr lang="ru-RU"/>
        </a:p>
      </dgm:t>
    </dgm:pt>
    <dgm:pt modelId="{8BA7D271-1BC0-4881-BA9A-4ACED795DFA5}" type="sibTrans" cxnId="{8FAA49B7-1E2C-4435-9DD5-61C247ADA3B2}">
      <dgm:prSet/>
      <dgm:spPr/>
      <dgm:t>
        <a:bodyPr/>
        <a:lstStyle/>
        <a:p>
          <a:endParaRPr lang="ru-RU"/>
        </a:p>
      </dgm:t>
    </dgm:pt>
    <dgm:pt modelId="{479ED192-396F-49D7-AA94-DA11BFC1C9B2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педагогу-психологу</a:t>
          </a:r>
          <a:r>
            <a:rPr lang="ru-RU" dirty="0" smtClean="0"/>
            <a:t> </a:t>
          </a:r>
        </a:p>
      </dgm:t>
    </dgm:pt>
    <dgm:pt modelId="{0B470C89-C1FD-44C0-AA86-7BCD3BE588E0}" type="parTrans" cxnId="{8CD2D410-BC6A-49C9-AC37-0FFC2D3796ED}">
      <dgm:prSet/>
      <dgm:spPr/>
      <dgm:t>
        <a:bodyPr/>
        <a:lstStyle/>
        <a:p>
          <a:endParaRPr lang="ru-RU"/>
        </a:p>
      </dgm:t>
    </dgm:pt>
    <dgm:pt modelId="{BBEFBFCC-604A-45BD-A0CB-4251E8621357}" type="sibTrans" cxnId="{8CD2D410-BC6A-49C9-AC37-0FFC2D3796ED}">
      <dgm:prSet/>
      <dgm:spPr/>
      <dgm:t>
        <a:bodyPr/>
        <a:lstStyle/>
        <a:p>
          <a:endParaRPr lang="ru-RU"/>
        </a:p>
      </dgm:t>
    </dgm:pt>
    <dgm:pt modelId="{2CC68E11-BE4D-4C84-B675-4B580FBEDAD6}" type="pres">
      <dgm:prSet presAssocID="{7833595C-3B85-4AF1-84A8-D8C0D461A7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97EEDE-2089-4C05-8FC0-613159976545}" type="pres">
      <dgm:prSet presAssocID="{0A885B0C-8AFD-4585-A850-29CA061AC60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C0C19F-BFD2-44A1-B73F-3D95267C86E9}" type="pres">
      <dgm:prSet presAssocID="{A9F387B6-5FC9-46C3-8B29-F4711947B04A}" presName="spacer" presStyleCnt="0"/>
      <dgm:spPr/>
    </dgm:pt>
    <dgm:pt modelId="{EB517CA8-77C4-4098-BD7C-0C2BBBA35DA7}" type="pres">
      <dgm:prSet presAssocID="{479ED192-396F-49D7-AA94-DA11BFC1C9B2}" presName="parentText" presStyleLbl="node1" presStyleIdx="1" presStyleCnt="3" custLinFactNeighborY="218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446A7-87A8-4346-B513-4815BA2BB753}" type="pres">
      <dgm:prSet presAssocID="{BBEFBFCC-604A-45BD-A0CB-4251E8621357}" presName="spacer" presStyleCnt="0"/>
      <dgm:spPr/>
    </dgm:pt>
    <dgm:pt modelId="{F99EB07E-534A-463E-BD4C-208E6827A611}" type="pres">
      <dgm:prSet presAssocID="{03DF0743-CCE3-41C6-8B09-BDFFBF41ED3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7945EB-7F15-4E8F-AC19-A9E307DB7DB8}" type="presOf" srcId="{479ED192-396F-49D7-AA94-DA11BFC1C9B2}" destId="{EB517CA8-77C4-4098-BD7C-0C2BBBA35DA7}" srcOrd="0" destOrd="0" presId="urn:microsoft.com/office/officeart/2005/8/layout/vList2"/>
    <dgm:cxn modelId="{1638A640-DA5F-40AF-B571-161D890AFF7F}" type="presOf" srcId="{03DF0743-CCE3-41C6-8B09-BDFFBF41ED31}" destId="{F99EB07E-534A-463E-BD4C-208E6827A611}" srcOrd="0" destOrd="0" presId="urn:microsoft.com/office/officeart/2005/8/layout/vList2"/>
    <dgm:cxn modelId="{1C882406-0217-4FA6-9401-EFEBC9096FE0}" srcId="{7833595C-3B85-4AF1-84A8-D8C0D461A7B6}" destId="{0A885B0C-8AFD-4585-A850-29CA061AC60F}" srcOrd="0" destOrd="0" parTransId="{BA3705D5-FFBE-43D0-A52D-1A7714EADDE3}" sibTransId="{A9F387B6-5FC9-46C3-8B29-F4711947B04A}"/>
    <dgm:cxn modelId="{DD4BB855-3AD4-411F-9729-1C05DE25564F}" type="presOf" srcId="{7833595C-3B85-4AF1-84A8-D8C0D461A7B6}" destId="{2CC68E11-BE4D-4C84-B675-4B580FBEDAD6}" srcOrd="0" destOrd="0" presId="urn:microsoft.com/office/officeart/2005/8/layout/vList2"/>
    <dgm:cxn modelId="{8CD2D410-BC6A-49C9-AC37-0FFC2D3796ED}" srcId="{7833595C-3B85-4AF1-84A8-D8C0D461A7B6}" destId="{479ED192-396F-49D7-AA94-DA11BFC1C9B2}" srcOrd="1" destOrd="0" parTransId="{0B470C89-C1FD-44C0-AA86-7BCD3BE588E0}" sibTransId="{BBEFBFCC-604A-45BD-A0CB-4251E8621357}"/>
    <dgm:cxn modelId="{1C2A6F48-42DD-42B4-B945-861E25921495}" type="presOf" srcId="{0A885B0C-8AFD-4585-A850-29CA061AC60F}" destId="{8F97EEDE-2089-4C05-8FC0-613159976545}" srcOrd="0" destOrd="0" presId="urn:microsoft.com/office/officeart/2005/8/layout/vList2"/>
    <dgm:cxn modelId="{8FAA49B7-1E2C-4435-9DD5-61C247ADA3B2}" srcId="{7833595C-3B85-4AF1-84A8-D8C0D461A7B6}" destId="{03DF0743-CCE3-41C6-8B09-BDFFBF41ED31}" srcOrd="2" destOrd="0" parTransId="{334352C0-ACC2-4E89-BBEE-BAD757EC6DE2}" sibTransId="{8BA7D271-1BC0-4881-BA9A-4ACED795DFA5}"/>
    <dgm:cxn modelId="{C63A2207-317D-48E3-A02A-1B3361FB924F}" type="presParOf" srcId="{2CC68E11-BE4D-4C84-B675-4B580FBEDAD6}" destId="{8F97EEDE-2089-4C05-8FC0-613159976545}" srcOrd="0" destOrd="0" presId="urn:microsoft.com/office/officeart/2005/8/layout/vList2"/>
    <dgm:cxn modelId="{0F347B75-1D79-41D3-A8E4-90AB61A522BB}" type="presParOf" srcId="{2CC68E11-BE4D-4C84-B675-4B580FBEDAD6}" destId="{0EC0C19F-BFD2-44A1-B73F-3D95267C86E9}" srcOrd="1" destOrd="0" presId="urn:microsoft.com/office/officeart/2005/8/layout/vList2"/>
    <dgm:cxn modelId="{3550238D-3E80-4C55-9B9C-0A4E4257C753}" type="presParOf" srcId="{2CC68E11-BE4D-4C84-B675-4B580FBEDAD6}" destId="{EB517CA8-77C4-4098-BD7C-0C2BBBA35DA7}" srcOrd="2" destOrd="0" presId="urn:microsoft.com/office/officeart/2005/8/layout/vList2"/>
    <dgm:cxn modelId="{B2C761C8-7ABF-443E-968A-0B0C8193E934}" type="presParOf" srcId="{2CC68E11-BE4D-4C84-B675-4B580FBEDAD6}" destId="{458446A7-87A8-4346-B513-4815BA2BB753}" srcOrd="3" destOrd="0" presId="urn:microsoft.com/office/officeart/2005/8/layout/vList2"/>
    <dgm:cxn modelId="{293B56EC-E17F-4642-8A51-37B40EC0B013}" type="presParOf" srcId="{2CC68E11-BE4D-4C84-B675-4B580FBEDAD6}" destId="{F99EB07E-534A-463E-BD4C-208E6827A61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BA9637-076E-4C50-B79E-557796A521F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B9A17-2FBF-4F43-B074-84C203A3B140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Педагог-психолог (психолог в сфере образования) – это работник педагогической сферы, областью деятельности которого является психологическое обеспечение процесса образования, работа над успешной социализацией учащихся, сохранением и укреплением их здоровья, защитой прав, осуществлением деятельности, направленной на предупреждение отклонений в поведении и развитии детей.</a:t>
          </a:r>
          <a:endParaRPr lang="ru-RU" b="1" dirty="0">
            <a:solidFill>
              <a:schemeClr val="tx1"/>
            </a:solidFill>
          </a:endParaRPr>
        </a:p>
      </dgm:t>
    </dgm:pt>
    <dgm:pt modelId="{094913B3-C4EB-4192-9698-5F1A6832818F}" type="parTrans" cxnId="{ECAB4060-5807-4FE9-A92C-88F100DEE137}">
      <dgm:prSet/>
      <dgm:spPr/>
      <dgm:t>
        <a:bodyPr/>
        <a:lstStyle/>
        <a:p>
          <a:endParaRPr lang="ru-RU"/>
        </a:p>
      </dgm:t>
    </dgm:pt>
    <dgm:pt modelId="{69A16793-1B20-4A51-A601-825ED9D49384}" type="sibTrans" cxnId="{ECAB4060-5807-4FE9-A92C-88F100DEE137}">
      <dgm:prSet/>
      <dgm:spPr/>
      <dgm:t>
        <a:bodyPr/>
        <a:lstStyle/>
        <a:p>
          <a:endParaRPr lang="ru-RU"/>
        </a:p>
      </dgm:t>
    </dgm:pt>
    <dgm:pt modelId="{F1B603C2-9859-4667-96E7-68107F0E2996}">
      <dgm:prSet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Деятельность такого сотрудника регулируется специальными документами, в том числе профессиональным стандартом (ПС).</a:t>
          </a:r>
          <a:endParaRPr lang="ru-RU" b="1" dirty="0">
            <a:solidFill>
              <a:schemeClr val="tx1"/>
            </a:solidFill>
          </a:endParaRPr>
        </a:p>
      </dgm:t>
    </dgm:pt>
    <dgm:pt modelId="{BEB44A72-1241-4C01-AC74-B46DDC3DC36A}" type="parTrans" cxnId="{2446165D-8950-4A3E-9D66-7D0DE94F2FC9}">
      <dgm:prSet/>
      <dgm:spPr/>
      <dgm:t>
        <a:bodyPr/>
        <a:lstStyle/>
        <a:p>
          <a:endParaRPr lang="ru-RU"/>
        </a:p>
      </dgm:t>
    </dgm:pt>
    <dgm:pt modelId="{98C9A0E1-116B-40C4-97BB-3FF6C4163DF0}" type="sibTrans" cxnId="{2446165D-8950-4A3E-9D66-7D0DE94F2FC9}">
      <dgm:prSet/>
      <dgm:spPr/>
      <dgm:t>
        <a:bodyPr/>
        <a:lstStyle/>
        <a:p>
          <a:endParaRPr lang="ru-RU"/>
        </a:p>
      </dgm:t>
    </dgm:pt>
    <dgm:pt modelId="{B19ED152-3054-4D41-9E0C-D604CEFEB94D}" type="pres">
      <dgm:prSet presAssocID="{F0BA9637-076E-4C50-B79E-557796A521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AF92A9-4EB5-4306-B278-BDC17BFAD1DB}" type="pres">
      <dgm:prSet presAssocID="{6F6B9A17-2FBF-4F43-B074-84C203A3B140}" presName="parentText" presStyleLbl="node1" presStyleIdx="0" presStyleCnt="2" custLinFactY="-1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51F45-ADBE-4491-B8D6-5BC6B51CC216}" type="pres">
      <dgm:prSet presAssocID="{69A16793-1B20-4A51-A601-825ED9D49384}" presName="spacer" presStyleCnt="0"/>
      <dgm:spPr/>
    </dgm:pt>
    <dgm:pt modelId="{A413817D-10F2-408E-8227-4577ADAB1AFC}" type="pres">
      <dgm:prSet presAssocID="{F1B603C2-9859-4667-96E7-68107F0E2996}" presName="parentText" presStyleLbl="node1" presStyleIdx="1" presStyleCnt="2" custLinFactY="-11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6165D-8950-4A3E-9D66-7D0DE94F2FC9}" srcId="{F0BA9637-076E-4C50-B79E-557796A521FA}" destId="{F1B603C2-9859-4667-96E7-68107F0E2996}" srcOrd="1" destOrd="0" parTransId="{BEB44A72-1241-4C01-AC74-B46DDC3DC36A}" sibTransId="{98C9A0E1-116B-40C4-97BB-3FF6C4163DF0}"/>
    <dgm:cxn modelId="{BD656AE0-E1FB-4C6E-B391-5ADD5695224B}" type="presOf" srcId="{F1B603C2-9859-4667-96E7-68107F0E2996}" destId="{A413817D-10F2-408E-8227-4577ADAB1AFC}" srcOrd="0" destOrd="0" presId="urn:microsoft.com/office/officeart/2005/8/layout/vList2"/>
    <dgm:cxn modelId="{E99B741C-CB95-4449-9D77-4BAE9194A819}" type="presOf" srcId="{F0BA9637-076E-4C50-B79E-557796A521FA}" destId="{B19ED152-3054-4D41-9E0C-D604CEFEB94D}" srcOrd="0" destOrd="0" presId="urn:microsoft.com/office/officeart/2005/8/layout/vList2"/>
    <dgm:cxn modelId="{D191022D-9782-4FF6-9118-0E3CB1BB7948}" type="presOf" srcId="{6F6B9A17-2FBF-4F43-B074-84C203A3B140}" destId="{18AF92A9-4EB5-4306-B278-BDC17BFAD1DB}" srcOrd="0" destOrd="0" presId="urn:microsoft.com/office/officeart/2005/8/layout/vList2"/>
    <dgm:cxn modelId="{ECAB4060-5807-4FE9-A92C-88F100DEE137}" srcId="{F0BA9637-076E-4C50-B79E-557796A521FA}" destId="{6F6B9A17-2FBF-4F43-B074-84C203A3B140}" srcOrd="0" destOrd="0" parTransId="{094913B3-C4EB-4192-9698-5F1A6832818F}" sibTransId="{69A16793-1B20-4A51-A601-825ED9D49384}"/>
    <dgm:cxn modelId="{881AD9DC-79DC-46CF-A1C6-5995A6A82AF9}" type="presParOf" srcId="{B19ED152-3054-4D41-9E0C-D604CEFEB94D}" destId="{18AF92A9-4EB5-4306-B278-BDC17BFAD1DB}" srcOrd="0" destOrd="0" presId="urn:microsoft.com/office/officeart/2005/8/layout/vList2"/>
    <dgm:cxn modelId="{9485D685-00D0-4B28-AEC0-EE4D8BDE28B0}" type="presParOf" srcId="{B19ED152-3054-4D41-9E0C-D604CEFEB94D}" destId="{13751F45-ADBE-4491-B8D6-5BC6B51CC216}" srcOrd="1" destOrd="0" presId="urn:microsoft.com/office/officeart/2005/8/layout/vList2"/>
    <dgm:cxn modelId="{54AEC205-BF16-4C9C-888E-02889EAB838A}" type="presParOf" srcId="{B19ED152-3054-4D41-9E0C-D604CEFEB94D}" destId="{A413817D-10F2-408E-8227-4577ADAB1AF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D0572AC-A65E-444C-A611-0778565C9F3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243B22-7ED7-4E40-969F-CFD0263ED532}">
      <dgm:prSet/>
      <dgm:spPr/>
      <dgm:t>
        <a:bodyPr/>
        <a:lstStyle/>
        <a:p>
          <a:r>
            <a:rPr lang="ru-RU" i="1" dirty="0" smtClean="0">
              <a:solidFill>
                <a:schemeClr val="tx1"/>
              </a:solidFill>
            </a:rPr>
            <a:t>Пока этот нормативный документ носит </a:t>
          </a:r>
          <a:r>
            <a:rPr lang="ru-RU" b="1" i="1" u="sng" dirty="0" smtClean="0">
              <a:solidFill>
                <a:schemeClr val="tx1"/>
              </a:solidFill>
            </a:rPr>
            <a:t>рекомендательный</a:t>
          </a:r>
          <a:r>
            <a:rPr lang="ru-RU" i="1" dirty="0" smtClean="0">
              <a:solidFill>
                <a:schemeClr val="tx1"/>
              </a:solidFill>
            </a:rPr>
            <a:t> </a:t>
          </a:r>
          <a:r>
            <a:rPr lang="ru-RU" i="1" dirty="0" smtClean="0">
              <a:solidFill>
                <a:schemeClr val="tx1"/>
              </a:solidFill>
            </a:rPr>
            <a:t>характер </a:t>
          </a:r>
          <a:endParaRPr lang="ru-RU" i="1" dirty="0" smtClean="0">
            <a:solidFill>
              <a:schemeClr val="tx1"/>
            </a:solidFill>
          </a:endParaRPr>
        </a:p>
      </dgm:t>
    </dgm:pt>
    <dgm:pt modelId="{C7A6AEF6-C911-4DB7-9F1C-49D73544AEB3}" type="parTrans" cxnId="{B036EF18-29B0-4724-B9EE-167DC3247E4D}">
      <dgm:prSet/>
      <dgm:spPr/>
      <dgm:t>
        <a:bodyPr/>
        <a:lstStyle/>
        <a:p>
          <a:endParaRPr lang="ru-RU"/>
        </a:p>
      </dgm:t>
    </dgm:pt>
    <dgm:pt modelId="{F89D3FEA-4FE3-4B7C-9C91-08A44AE56237}" type="sibTrans" cxnId="{B036EF18-29B0-4724-B9EE-167DC3247E4D}">
      <dgm:prSet/>
      <dgm:spPr/>
      <dgm:t>
        <a:bodyPr/>
        <a:lstStyle/>
        <a:p>
          <a:endParaRPr lang="ru-RU"/>
        </a:p>
      </dgm:t>
    </dgm:pt>
    <dgm:pt modelId="{DDC75BC7-EC38-41AF-AFFB-6BBC06198561}">
      <dgm:prSet/>
      <dgm:spPr/>
      <dgm:t>
        <a:bodyPr/>
        <a:lstStyle/>
        <a:p>
          <a:r>
            <a:rPr lang="ru-RU" i="1" dirty="0" smtClean="0">
              <a:solidFill>
                <a:srgbClr val="C00000"/>
              </a:solidFill>
            </a:rPr>
            <a:t>Окончательно он вступит в силу с </a:t>
          </a:r>
        </a:p>
        <a:p>
          <a:r>
            <a:rPr lang="ru-RU" b="1" i="1" dirty="0" smtClean="0">
              <a:solidFill>
                <a:srgbClr val="C00000"/>
              </a:solidFill>
            </a:rPr>
            <a:t>1 января 2020 года</a:t>
          </a:r>
          <a:r>
            <a:rPr lang="ru-RU" i="1" dirty="0" smtClean="0">
              <a:solidFill>
                <a:srgbClr val="C00000"/>
              </a:solidFill>
            </a:rPr>
            <a:t>, став </a:t>
          </a:r>
          <a:r>
            <a:rPr lang="ru-RU" b="1" i="1" u="sng" dirty="0" smtClean="0">
              <a:solidFill>
                <a:srgbClr val="C00000"/>
              </a:solidFill>
            </a:rPr>
            <a:t>обязательным</a:t>
          </a:r>
          <a:r>
            <a:rPr lang="ru-RU" i="1" dirty="0" smtClean="0">
              <a:solidFill>
                <a:srgbClr val="C00000"/>
              </a:solidFill>
            </a:rPr>
            <a:t> для всех российских </a:t>
          </a:r>
          <a:r>
            <a:rPr lang="ru-RU" i="1" dirty="0" smtClean="0">
              <a:solidFill>
                <a:srgbClr val="C00000"/>
              </a:solidFill>
            </a:rPr>
            <a:t>педагогов-психологов</a:t>
          </a:r>
          <a:endParaRPr lang="ru-RU" i="1" dirty="0">
            <a:solidFill>
              <a:srgbClr val="C00000"/>
            </a:solidFill>
          </a:endParaRPr>
        </a:p>
      </dgm:t>
    </dgm:pt>
    <dgm:pt modelId="{61A36349-7500-452D-A4E6-1B0595F3A3B3}" type="parTrans" cxnId="{7D0A4F68-D7A5-4BD8-9729-C45C19D19615}">
      <dgm:prSet/>
      <dgm:spPr/>
      <dgm:t>
        <a:bodyPr/>
        <a:lstStyle/>
        <a:p>
          <a:endParaRPr lang="ru-RU"/>
        </a:p>
      </dgm:t>
    </dgm:pt>
    <dgm:pt modelId="{EA2603DB-D075-4A85-ADFB-2E2A02C09BE9}" type="sibTrans" cxnId="{7D0A4F68-D7A5-4BD8-9729-C45C19D19615}">
      <dgm:prSet/>
      <dgm:spPr/>
      <dgm:t>
        <a:bodyPr/>
        <a:lstStyle/>
        <a:p>
          <a:endParaRPr lang="ru-RU"/>
        </a:p>
      </dgm:t>
    </dgm:pt>
    <dgm:pt modelId="{0E6D01C3-98F9-4677-ACB2-30284BCC3D23}" type="pres">
      <dgm:prSet presAssocID="{FD0572AC-A65E-444C-A611-0778565C9F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D67F67-8374-4709-9B51-40FB98A095C5}" type="pres">
      <dgm:prSet presAssocID="{FD243B22-7ED7-4E40-969F-CFD0263ED53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FE7DF0-9C80-404A-956E-ABBA3D08EEBC}" type="pres">
      <dgm:prSet presAssocID="{F89D3FEA-4FE3-4B7C-9C91-08A44AE56237}" presName="spacer" presStyleCnt="0"/>
      <dgm:spPr/>
    </dgm:pt>
    <dgm:pt modelId="{378BE389-1303-4D04-8148-E5FFA8AC8243}" type="pres">
      <dgm:prSet presAssocID="{DDC75BC7-EC38-41AF-AFFB-6BBC0619856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5C34E3-DEB5-4730-BD17-23712A98098C}" type="presOf" srcId="{DDC75BC7-EC38-41AF-AFFB-6BBC06198561}" destId="{378BE389-1303-4D04-8148-E5FFA8AC8243}" srcOrd="0" destOrd="0" presId="urn:microsoft.com/office/officeart/2005/8/layout/vList2"/>
    <dgm:cxn modelId="{30468A3E-A446-4C1F-97DC-EFAC7505EBBD}" type="presOf" srcId="{FD0572AC-A65E-444C-A611-0778565C9F31}" destId="{0E6D01C3-98F9-4677-ACB2-30284BCC3D23}" srcOrd="0" destOrd="0" presId="urn:microsoft.com/office/officeart/2005/8/layout/vList2"/>
    <dgm:cxn modelId="{B036EF18-29B0-4724-B9EE-167DC3247E4D}" srcId="{FD0572AC-A65E-444C-A611-0778565C9F31}" destId="{FD243B22-7ED7-4E40-969F-CFD0263ED532}" srcOrd="0" destOrd="0" parTransId="{C7A6AEF6-C911-4DB7-9F1C-49D73544AEB3}" sibTransId="{F89D3FEA-4FE3-4B7C-9C91-08A44AE56237}"/>
    <dgm:cxn modelId="{B54C3107-D02F-44DE-BF17-2AEE6BBA702C}" type="presOf" srcId="{FD243B22-7ED7-4E40-969F-CFD0263ED532}" destId="{F5D67F67-8374-4709-9B51-40FB98A095C5}" srcOrd="0" destOrd="0" presId="urn:microsoft.com/office/officeart/2005/8/layout/vList2"/>
    <dgm:cxn modelId="{7D0A4F68-D7A5-4BD8-9729-C45C19D19615}" srcId="{FD0572AC-A65E-444C-A611-0778565C9F31}" destId="{DDC75BC7-EC38-41AF-AFFB-6BBC06198561}" srcOrd="1" destOrd="0" parTransId="{61A36349-7500-452D-A4E6-1B0595F3A3B3}" sibTransId="{EA2603DB-D075-4A85-ADFB-2E2A02C09BE9}"/>
    <dgm:cxn modelId="{5BFD77B3-AA54-4DB4-92A7-31A8E6F81BCF}" type="presParOf" srcId="{0E6D01C3-98F9-4677-ACB2-30284BCC3D23}" destId="{F5D67F67-8374-4709-9B51-40FB98A095C5}" srcOrd="0" destOrd="0" presId="urn:microsoft.com/office/officeart/2005/8/layout/vList2"/>
    <dgm:cxn modelId="{253C9E1C-CD6A-4C39-B192-356E7E31D2EB}" type="presParOf" srcId="{0E6D01C3-98F9-4677-ACB2-30284BCC3D23}" destId="{CDFE7DF0-9C80-404A-956E-ABBA3D08EEBC}" srcOrd="1" destOrd="0" presId="urn:microsoft.com/office/officeart/2005/8/layout/vList2"/>
    <dgm:cxn modelId="{BB1BB334-E953-4970-BD45-1A1C829183A9}" type="presParOf" srcId="{0E6D01C3-98F9-4677-ACB2-30284BCC3D23}" destId="{378BE389-1303-4D04-8148-E5FFA8AC824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F8035A-2749-4644-855B-9E22C34106A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A14B9C-80C8-4EAE-8686-7CBAB7E88BE5}">
      <dgm:prSet custT="1"/>
      <dgm:spPr/>
      <dgm:t>
        <a:bodyPr/>
        <a:lstStyle/>
        <a:p>
          <a:endParaRPr lang="ru-RU" sz="2100" dirty="0" smtClean="0">
            <a:solidFill>
              <a:srgbClr val="FF0000"/>
            </a:solidFill>
          </a:endParaRPr>
        </a:p>
        <a:p>
          <a:r>
            <a:rPr lang="ru-RU" sz="2100" dirty="0" smtClean="0">
              <a:solidFill>
                <a:srgbClr val="FF0000"/>
              </a:solidFill>
            </a:rPr>
            <a:t>Должностная инструкция, трудовой договор</a:t>
          </a:r>
        </a:p>
        <a:p>
          <a:r>
            <a:rPr lang="ru-RU" sz="2800" dirty="0" smtClean="0">
              <a:solidFill>
                <a:schemeClr val="tx1"/>
              </a:solidFill>
            </a:rPr>
            <a:t>При приеме на работу в должность «педагог-психолог</a:t>
          </a:r>
          <a:r>
            <a:rPr lang="ru-RU" sz="3200" dirty="0" smtClean="0">
              <a:solidFill>
                <a:schemeClr val="tx1"/>
              </a:solidFill>
            </a:rPr>
            <a:t>»  </a:t>
          </a:r>
          <a:endParaRPr lang="ru-RU" sz="3200" dirty="0">
            <a:solidFill>
              <a:schemeClr val="tx1"/>
            </a:solidFill>
          </a:endParaRPr>
        </a:p>
      </dgm:t>
    </dgm:pt>
    <dgm:pt modelId="{9D23A8EC-FF14-4469-BCC2-6EE2395BB337}" type="parTrans" cxnId="{9397CD6E-E7EC-466D-9D05-E10766E2C244}">
      <dgm:prSet/>
      <dgm:spPr/>
      <dgm:t>
        <a:bodyPr/>
        <a:lstStyle/>
        <a:p>
          <a:endParaRPr lang="ru-RU"/>
        </a:p>
      </dgm:t>
    </dgm:pt>
    <dgm:pt modelId="{5C181646-F6AD-4B13-B06B-87D5E28BD4A2}" type="sibTrans" cxnId="{9397CD6E-E7EC-466D-9D05-E10766E2C244}">
      <dgm:prSet/>
      <dgm:spPr/>
      <dgm:t>
        <a:bodyPr/>
        <a:lstStyle/>
        <a:p>
          <a:endParaRPr lang="ru-RU"/>
        </a:p>
      </dgm:t>
    </dgm:pt>
    <dgm:pt modelId="{4B8CA78E-D024-4D42-93F4-9821637BD049}">
      <dgm:prSet custT="1"/>
      <dgm:spPr/>
      <dgm:t>
        <a:bodyPr/>
        <a:lstStyle/>
        <a:p>
          <a:endParaRPr lang="ru-RU" sz="2100" dirty="0" smtClean="0">
            <a:solidFill>
              <a:srgbClr val="FF0000"/>
            </a:solidFill>
          </a:endParaRPr>
        </a:p>
        <a:p>
          <a:r>
            <a:rPr lang="ru-RU" sz="2400" dirty="0" smtClean="0">
              <a:solidFill>
                <a:srgbClr val="FF0000"/>
              </a:solidFill>
            </a:rPr>
            <a:t>Процедуры и требования к аттестации </a:t>
          </a:r>
        </a:p>
        <a:p>
          <a:r>
            <a:rPr lang="ru-RU" sz="2400" dirty="0" smtClean="0">
              <a:solidFill>
                <a:schemeClr val="tx1"/>
              </a:solidFill>
            </a:rPr>
            <a:t>При проведении аттестации педагогов –психологов региональными органами управления образования</a:t>
          </a:r>
          <a:endParaRPr lang="ru-RU" sz="2400" dirty="0">
            <a:solidFill>
              <a:schemeClr val="tx1"/>
            </a:solidFill>
          </a:endParaRPr>
        </a:p>
      </dgm:t>
    </dgm:pt>
    <dgm:pt modelId="{A5F43CBE-9CB6-4C13-9C70-8CF98DD28E34}" type="parTrans" cxnId="{DCA94923-466A-4148-A61C-5B1D232987FD}">
      <dgm:prSet/>
      <dgm:spPr/>
      <dgm:t>
        <a:bodyPr/>
        <a:lstStyle/>
        <a:p>
          <a:endParaRPr lang="ru-RU"/>
        </a:p>
      </dgm:t>
    </dgm:pt>
    <dgm:pt modelId="{8D7189FA-FF0B-4918-8188-F61DFD84961C}" type="sibTrans" cxnId="{DCA94923-466A-4148-A61C-5B1D232987FD}">
      <dgm:prSet/>
      <dgm:spPr/>
      <dgm:t>
        <a:bodyPr/>
        <a:lstStyle/>
        <a:p>
          <a:endParaRPr lang="ru-RU"/>
        </a:p>
      </dgm:t>
    </dgm:pt>
    <dgm:pt modelId="{F6468AC6-DC10-45DB-A2BA-EEFB1FD2E48B}">
      <dgm:prSet custT="1"/>
      <dgm:spPr/>
      <dgm:t>
        <a:bodyPr/>
        <a:lstStyle/>
        <a:p>
          <a:endParaRPr lang="ru-RU" sz="2400" dirty="0" smtClean="0">
            <a:solidFill>
              <a:srgbClr val="FF0000"/>
            </a:solidFill>
          </a:endParaRPr>
        </a:p>
        <a:p>
          <a:r>
            <a:rPr lang="ru-RU" sz="2400" dirty="0" smtClean="0">
              <a:solidFill>
                <a:srgbClr val="FF0000"/>
              </a:solidFill>
            </a:rPr>
            <a:t>Процедуры аттестации, стимулирующие выплаты</a:t>
          </a:r>
        </a:p>
        <a:p>
          <a:r>
            <a:rPr lang="ru-RU" sz="2400" dirty="0" smtClean="0">
              <a:solidFill>
                <a:schemeClr val="tx1"/>
              </a:solidFill>
            </a:rPr>
            <a:t>При проведении аттестации педагогов-психологов внутри ОО, ППМС центров</a:t>
          </a:r>
          <a:endParaRPr lang="ru-RU" sz="2400" dirty="0">
            <a:solidFill>
              <a:schemeClr val="tx1"/>
            </a:solidFill>
          </a:endParaRPr>
        </a:p>
      </dgm:t>
    </dgm:pt>
    <dgm:pt modelId="{1122F095-30B2-440A-A357-9D394EE58C2A}" type="parTrans" cxnId="{0CF756FC-A3E0-41E7-880A-6D4AC822CE25}">
      <dgm:prSet/>
      <dgm:spPr/>
      <dgm:t>
        <a:bodyPr/>
        <a:lstStyle/>
        <a:p>
          <a:endParaRPr lang="ru-RU"/>
        </a:p>
      </dgm:t>
    </dgm:pt>
    <dgm:pt modelId="{596FA7B2-BA5D-4F11-B355-E723A2FD022D}" type="sibTrans" cxnId="{0CF756FC-A3E0-41E7-880A-6D4AC822CE25}">
      <dgm:prSet/>
      <dgm:spPr/>
      <dgm:t>
        <a:bodyPr/>
        <a:lstStyle/>
        <a:p>
          <a:endParaRPr lang="ru-RU"/>
        </a:p>
      </dgm:t>
    </dgm:pt>
    <dgm:pt modelId="{9F48E102-598A-4E1F-B76B-03E55856BF9F}" type="pres">
      <dgm:prSet presAssocID="{1AF8035A-2749-4644-855B-9E22C34106A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FF99CD-5D2A-4DD7-A64A-C4E1885775D8}" type="pres">
      <dgm:prSet presAssocID="{AFA14B9C-80C8-4EAE-8686-7CBAB7E88BE5}" presName="node" presStyleLbl="node1" presStyleIdx="0" presStyleCnt="3" custScaleY="184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CFF53-770C-4CE6-B1F9-B0137DA98B07}" type="pres">
      <dgm:prSet presAssocID="{5C181646-F6AD-4B13-B06B-87D5E28BD4A2}" presName="sibTrans" presStyleCnt="0"/>
      <dgm:spPr/>
    </dgm:pt>
    <dgm:pt modelId="{D1B94CB9-E718-4051-8681-225320736EBA}" type="pres">
      <dgm:prSet presAssocID="{F6468AC6-DC10-45DB-A2BA-EEFB1FD2E48B}" presName="node" presStyleLbl="node1" presStyleIdx="1" presStyleCnt="3" custScaleY="182031" custLinFactNeighborX="3639" custLinFactNeighborY="47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2C4813-8D58-4B8C-9C54-AFEAEEB9A6BA}" type="pres">
      <dgm:prSet presAssocID="{596FA7B2-BA5D-4F11-B355-E723A2FD022D}" presName="sibTrans" presStyleCnt="0"/>
      <dgm:spPr/>
    </dgm:pt>
    <dgm:pt modelId="{BD654E18-16AA-4938-9857-E5E80BA23298}" type="pres">
      <dgm:prSet presAssocID="{4B8CA78E-D024-4D42-93F4-9821637BD049}" presName="node" presStyleLbl="node1" presStyleIdx="2" presStyleCnt="3" custScaleY="184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97CD6E-E7EC-466D-9D05-E10766E2C244}" srcId="{1AF8035A-2749-4644-855B-9E22C34106A7}" destId="{AFA14B9C-80C8-4EAE-8686-7CBAB7E88BE5}" srcOrd="0" destOrd="0" parTransId="{9D23A8EC-FF14-4469-BCC2-6EE2395BB337}" sibTransId="{5C181646-F6AD-4B13-B06B-87D5E28BD4A2}"/>
    <dgm:cxn modelId="{DCA94923-466A-4148-A61C-5B1D232987FD}" srcId="{1AF8035A-2749-4644-855B-9E22C34106A7}" destId="{4B8CA78E-D024-4D42-93F4-9821637BD049}" srcOrd="2" destOrd="0" parTransId="{A5F43CBE-9CB6-4C13-9C70-8CF98DD28E34}" sibTransId="{8D7189FA-FF0B-4918-8188-F61DFD84961C}"/>
    <dgm:cxn modelId="{0CF756FC-A3E0-41E7-880A-6D4AC822CE25}" srcId="{1AF8035A-2749-4644-855B-9E22C34106A7}" destId="{F6468AC6-DC10-45DB-A2BA-EEFB1FD2E48B}" srcOrd="1" destOrd="0" parTransId="{1122F095-30B2-440A-A357-9D394EE58C2A}" sibTransId="{596FA7B2-BA5D-4F11-B355-E723A2FD022D}"/>
    <dgm:cxn modelId="{C4F74061-55DE-4A5D-A0E1-E35F5DB95EB4}" type="presOf" srcId="{1AF8035A-2749-4644-855B-9E22C34106A7}" destId="{9F48E102-598A-4E1F-B76B-03E55856BF9F}" srcOrd="0" destOrd="0" presId="urn:microsoft.com/office/officeart/2005/8/layout/default"/>
    <dgm:cxn modelId="{5A6A710E-C434-48F9-B90D-CF73AA2CBDF4}" type="presOf" srcId="{AFA14B9C-80C8-4EAE-8686-7CBAB7E88BE5}" destId="{C8FF99CD-5D2A-4DD7-A64A-C4E1885775D8}" srcOrd="0" destOrd="0" presId="urn:microsoft.com/office/officeart/2005/8/layout/default"/>
    <dgm:cxn modelId="{DE353D0A-60CA-4B3E-9285-590876644221}" type="presOf" srcId="{4B8CA78E-D024-4D42-93F4-9821637BD049}" destId="{BD654E18-16AA-4938-9857-E5E80BA23298}" srcOrd="0" destOrd="0" presId="urn:microsoft.com/office/officeart/2005/8/layout/default"/>
    <dgm:cxn modelId="{B99C8AA2-6301-45EE-A2DE-633BB26BE542}" type="presOf" srcId="{F6468AC6-DC10-45DB-A2BA-EEFB1FD2E48B}" destId="{D1B94CB9-E718-4051-8681-225320736EBA}" srcOrd="0" destOrd="0" presId="urn:microsoft.com/office/officeart/2005/8/layout/default"/>
    <dgm:cxn modelId="{D86E1854-5755-4A72-9E70-72E3EEDA50C0}" type="presParOf" srcId="{9F48E102-598A-4E1F-B76B-03E55856BF9F}" destId="{C8FF99CD-5D2A-4DD7-A64A-C4E1885775D8}" srcOrd="0" destOrd="0" presId="urn:microsoft.com/office/officeart/2005/8/layout/default"/>
    <dgm:cxn modelId="{59CDD4C8-A75D-42A5-82D7-1E0FB77D55C7}" type="presParOf" srcId="{9F48E102-598A-4E1F-B76B-03E55856BF9F}" destId="{5ADCFF53-770C-4CE6-B1F9-B0137DA98B07}" srcOrd="1" destOrd="0" presId="urn:microsoft.com/office/officeart/2005/8/layout/default"/>
    <dgm:cxn modelId="{7DEC75D3-D76D-435B-AE12-ED4533FE32D7}" type="presParOf" srcId="{9F48E102-598A-4E1F-B76B-03E55856BF9F}" destId="{D1B94CB9-E718-4051-8681-225320736EBA}" srcOrd="2" destOrd="0" presId="urn:microsoft.com/office/officeart/2005/8/layout/default"/>
    <dgm:cxn modelId="{0EFC0B3E-51F8-4948-9227-0A368CEBC29E}" type="presParOf" srcId="{9F48E102-598A-4E1F-B76B-03E55856BF9F}" destId="{B72C4813-8D58-4B8C-9C54-AFEAEEB9A6BA}" srcOrd="3" destOrd="0" presId="urn:microsoft.com/office/officeart/2005/8/layout/default"/>
    <dgm:cxn modelId="{C63BD70C-476A-432E-99E1-8EEB26A33E5D}" type="presParOf" srcId="{9F48E102-598A-4E1F-B76B-03E55856BF9F}" destId="{BD654E18-16AA-4938-9857-E5E80BA2329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B8F598-8DB3-4A28-9811-3D6327671AD3}" type="doc">
      <dgm:prSet loTypeId="urn:microsoft.com/office/officeart/2005/8/layout/chevron2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390FEEA-0432-43B1-AA64-CF2E1D988C49}">
      <dgm:prSet phldrT="[Текст]" custT="1"/>
      <dgm:spPr/>
      <dgm:t>
        <a:bodyPr/>
        <a:lstStyle/>
        <a:p>
          <a:r>
            <a:rPr lang="ru-RU" sz="1800" b="1" dirty="0" smtClean="0"/>
            <a:t>3.1.2.</a:t>
          </a:r>
          <a:endParaRPr lang="ru-RU" sz="1800" b="1" dirty="0"/>
        </a:p>
      </dgm:t>
    </dgm:pt>
    <dgm:pt modelId="{89CD0593-759F-46EE-B46F-2B2C6E3D1740}" type="parTrans" cxnId="{43B2379A-4752-4A87-8F2B-E62B96FF88B2}">
      <dgm:prSet/>
      <dgm:spPr/>
      <dgm:t>
        <a:bodyPr/>
        <a:lstStyle/>
        <a:p>
          <a:endParaRPr lang="ru-RU"/>
        </a:p>
      </dgm:t>
    </dgm:pt>
    <dgm:pt modelId="{368CA780-21E7-4AE2-BA59-A634AA3E06E7}" type="sibTrans" cxnId="{43B2379A-4752-4A87-8F2B-E62B96FF88B2}">
      <dgm:prSet/>
      <dgm:spPr/>
      <dgm:t>
        <a:bodyPr/>
        <a:lstStyle/>
        <a:p>
          <a:endParaRPr lang="ru-RU"/>
        </a:p>
      </dgm:t>
    </dgm:pt>
    <dgm:pt modelId="{6FBC1DA5-BB4D-41CE-957C-9C5CAF73929B}">
      <dgm:prSet phldrT="[Текст]" custT="1"/>
      <dgm:spPr/>
      <dgm:t>
        <a:bodyPr/>
        <a:lstStyle/>
        <a:p>
          <a:r>
            <a:rPr lang="ru-RU" sz="1800" b="1" dirty="0" smtClean="0"/>
            <a:t>3.1.3.</a:t>
          </a:r>
          <a:endParaRPr lang="ru-RU" sz="1800" b="1" dirty="0"/>
        </a:p>
      </dgm:t>
    </dgm:pt>
    <dgm:pt modelId="{44AD6AF9-4AA1-4FF5-8853-FDCCBC2F1A48}" type="parTrans" cxnId="{1BEC14EE-2DB7-4B27-923C-405370986A4D}">
      <dgm:prSet/>
      <dgm:spPr/>
      <dgm:t>
        <a:bodyPr/>
        <a:lstStyle/>
        <a:p>
          <a:endParaRPr lang="ru-RU"/>
        </a:p>
      </dgm:t>
    </dgm:pt>
    <dgm:pt modelId="{000AAA8C-3B89-425F-AB1B-B1053DD28F73}" type="sibTrans" cxnId="{1BEC14EE-2DB7-4B27-923C-405370986A4D}">
      <dgm:prSet/>
      <dgm:spPr/>
      <dgm:t>
        <a:bodyPr/>
        <a:lstStyle/>
        <a:p>
          <a:endParaRPr lang="ru-RU"/>
        </a:p>
      </dgm:t>
    </dgm:pt>
    <dgm:pt modelId="{817D58FB-7713-4BE7-99B5-66D936B0A191}">
      <dgm:prSet custT="1"/>
      <dgm:spPr/>
      <dgm:t>
        <a:bodyPr/>
        <a:lstStyle/>
        <a:p>
          <a:r>
            <a:rPr lang="ru-RU" sz="1800" b="1" dirty="0" smtClean="0"/>
            <a:t>3.1.4.</a:t>
          </a:r>
          <a:endParaRPr lang="ru-RU" sz="1800" b="1" dirty="0"/>
        </a:p>
      </dgm:t>
    </dgm:pt>
    <dgm:pt modelId="{8F9F61E6-754F-4950-9392-47E8488C3751}" type="parTrans" cxnId="{1FCACC3B-1DA8-4229-A3BD-51F19171C16B}">
      <dgm:prSet/>
      <dgm:spPr/>
      <dgm:t>
        <a:bodyPr/>
        <a:lstStyle/>
        <a:p>
          <a:endParaRPr lang="ru-RU"/>
        </a:p>
      </dgm:t>
    </dgm:pt>
    <dgm:pt modelId="{04CDE7D9-63A6-4506-9FC2-FD1EED38BE94}" type="sibTrans" cxnId="{1FCACC3B-1DA8-4229-A3BD-51F19171C16B}">
      <dgm:prSet/>
      <dgm:spPr/>
      <dgm:t>
        <a:bodyPr/>
        <a:lstStyle/>
        <a:p>
          <a:endParaRPr lang="ru-RU"/>
        </a:p>
      </dgm:t>
    </dgm:pt>
    <dgm:pt modelId="{AFBE64F4-3B2C-4D8F-A193-E793DBDDE3DE}">
      <dgm:prSet custT="1"/>
      <dgm:spPr/>
      <dgm:t>
        <a:bodyPr/>
        <a:lstStyle/>
        <a:p>
          <a:r>
            <a:rPr lang="ru-RU" sz="1800" b="1" dirty="0" smtClean="0"/>
            <a:t>3.1.5</a:t>
          </a:r>
          <a:r>
            <a:rPr lang="ru-RU" sz="500" dirty="0" smtClean="0"/>
            <a:t>.</a:t>
          </a:r>
          <a:endParaRPr lang="ru-RU" sz="500" dirty="0"/>
        </a:p>
      </dgm:t>
    </dgm:pt>
    <dgm:pt modelId="{72E50046-5A86-4CED-B8B9-58FA63365EE2}" type="parTrans" cxnId="{4CA912CB-C01C-4C9D-BFEF-67FACB9ED3FF}">
      <dgm:prSet/>
      <dgm:spPr/>
      <dgm:t>
        <a:bodyPr/>
        <a:lstStyle/>
        <a:p>
          <a:endParaRPr lang="ru-RU"/>
        </a:p>
      </dgm:t>
    </dgm:pt>
    <dgm:pt modelId="{925C5013-F698-490B-847B-7582F5642640}" type="sibTrans" cxnId="{4CA912CB-C01C-4C9D-BFEF-67FACB9ED3FF}">
      <dgm:prSet/>
      <dgm:spPr/>
      <dgm:t>
        <a:bodyPr/>
        <a:lstStyle/>
        <a:p>
          <a:endParaRPr lang="ru-RU"/>
        </a:p>
      </dgm:t>
    </dgm:pt>
    <dgm:pt modelId="{89B56A85-B357-4DF8-892E-85454AF9BCF2}">
      <dgm:prSet custT="1"/>
      <dgm:spPr/>
      <dgm:t>
        <a:bodyPr/>
        <a:lstStyle/>
        <a:p>
          <a:r>
            <a:rPr lang="ru-RU" sz="1800" b="1" dirty="0" smtClean="0"/>
            <a:t>3.1.6.</a:t>
          </a:r>
          <a:endParaRPr lang="ru-RU" sz="1800" b="1" dirty="0"/>
        </a:p>
      </dgm:t>
    </dgm:pt>
    <dgm:pt modelId="{506F9D34-04A6-467A-A716-C89DF619D29D}" type="parTrans" cxnId="{E12FCBB1-D6F4-47F4-95B5-E3CA1080D690}">
      <dgm:prSet/>
      <dgm:spPr/>
      <dgm:t>
        <a:bodyPr/>
        <a:lstStyle/>
        <a:p>
          <a:endParaRPr lang="ru-RU"/>
        </a:p>
      </dgm:t>
    </dgm:pt>
    <dgm:pt modelId="{FDCB35A6-8A60-4C93-81FC-23C4487F408E}" type="sibTrans" cxnId="{E12FCBB1-D6F4-47F4-95B5-E3CA1080D690}">
      <dgm:prSet/>
      <dgm:spPr/>
      <dgm:t>
        <a:bodyPr/>
        <a:lstStyle/>
        <a:p>
          <a:endParaRPr lang="ru-RU"/>
        </a:p>
      </dgm:t>
    </dgm:pt>
    <dgm:pt modelId="{AD0D1ECB-5ADF-4F36-B294-B6114AB9A728}">
      <dgm:prSet/>
      <dgm:spPr/>
      <dgm:t>
        <a:bodyPr/>
        <a:lstStyle/>
        <a:p>
          <a:r>
            <a:rPr lang="ru-RU" b="1" dirty="0" smtClean="0"/>
            <a:t>3.1.7.</a:t>
          </a:r>
          <a:endParaRPr lang="ru-RU" b="1" dirty="0"/>
        </a:p>
      </dgm:t>
    </dgm:pt>
    <dgm:pt modelId="{9455F315-33C5-47E7-9D55-EEE596AA0867}" type="parTrans" cxnId="{58FF60E1-68EF-4529-857C-4D117C0C19DD}">
      <dgm:prSet/>
      <dgm:spPr/>
      <dgm:t>
        <a:bodyPr/>
        <a:lstStyle/>
        <a:p>
          <a:endParaRPr lang="ru-RU"/>
        </a:p>
      </dgm:t>
    </dgm:pt>
    <dgm:pt modelId="{09552AC4-22BE-4C58-8FB9-096855CD8B3A}" type="sibTrans" cxnId="{58FF60E1-68EF-4529-857C-4D117C0C19DD}">
      <dgm:prSet/>
      <dgm:spPr/>
      <dgm:t>
        <a:bodyPr/>
        <a:lstStyle/>
        <a:p>
          <a:endParaRPr lang="ru-RU"/>
        </a:p>
      </dgm:t>
    </dgm:pt>
    <dgm:pt modelId="{4D5B9A51-56A3-4A33-90DA-142C0894AB47}">
      <dgm:prSet phldrT="[Текст]" custT="1"/>
      <dgm:spPr/>
      <dgm:t>
        <a:bodyPr/>
        <a:lstStyle/>
        <a:p>
          <a:r>
            <a:rPr lang="ru-RU" sz="1800" b="1" dirty="0" smtClean="0"/>
            <a:t>3.1.1.</a:t>
          </a:r>
          <a:endParaRPr lang="ru-RU" sz="1800" b="1" dirty="0"/>
        </a:p>
      </dgm:t>
    </dgm:pt>
    <dgm:pt modelId="{0D14666D-670B-4EDD-B112-2D1324D89EAE}" type="sibTrans" cxnId="{CEF9067C-3D55-41B2-8774-8C79CD65A0EF}">
      <dgm:prSet/>
      <dgm:spPr/>
      <dgm:t>
        <a:bodyPr/>
        <a:lstStyle/>
        <a:p>
          <a:endParaRPr lang="ru-RU"/>
        </a:p>
      </dgm:t>
    </dgm:pt>
    <dgm:pt modelId="{103F1FFD-E88C-45BE-B16E-96287A4C8DC1}" type="parTrans" cxnId="{CEF9067C-3D55-41B2-8774-8C79CD65A0EF}">
      <dgm:prSet/>
      <dgm:spPr/>
      <dgm:t>
        <a:bodyPr/>
        <a:lstStyle/>
        <a:p>
          <a:endParaRPr lang="ru-RU"/>
        </a:p>
      </dgm:t>
    </dgm:pt>
    <dgm:pt modelId="{091864BA-816B-42DC-8A85-4544AFA26D0C}">
      <dgm:prSet custT="1"/>
      <dgm:spPr/>
      <dgm:t>
        <a:bodyPr/>
        <a:lstStyle/>
        <a:p>
          <a:r>
            <a:rPr lang="ru-RU" sz="1800" dirty="0" smtClean="0"/>
            <a:t>Психолого-педагогическое и методическое сопровождение реализации основных и дополнительных образовательных программ</a:t>
          </a:r>
          <a:endParaRPr lang="ru-RU" sz="1800" dirty="0"/>
        </a:p>
      </dgm:t>
    </dgm:pt>
    <dgm:pt modelId="{7568085B-0F50-4814-BFA8-BE24338872A9}" type="parTrans" cxnId="{3F283958-1199-4DC1-96F3-A3E795B8E728}">
      <dgm:prSet/>
      <dgm:spPr/>
      <dgm:t>
        <a:bodyPr/>
        <a:lstStyle/>
        <a:p>
          <a:endParaRPr lang="ru-RU"/>
        </a:p>
      </dgm:t>
    </dgm:pt>
    <dgm:pt modelId="{BAF86546-7128-4793-B72D-CF924B746D67}" type="sibTrans" cxnId="{3F283958-1199-4DC1-96F3-A3E795B8E728}">
      <dgm:prSet/>
      <dgm:spPr/>
      <dgm:t>
        <a:bodyPr/>
        <a:lstStyle/>
        <a:p>
          <a:endParaRPr lang="ru-RU"/>
        </a:p>
      </dgm:t>
    </dgm:pt>
    <dgm:pt modelId="{D26FC3E7-76F2-4EDA-85D4-6E8B2EEBDF9C}">
      <dgm:prSet custT="1"/>
      <dgm:spPr/>
      <dgm:t>
        <a:bodyPr/>
        <a:lstStyle/>
        <a:p>
          <a:r>
            <a:rPr lang="ru-RU" sz="1800" dirty="0" smtClean="0"/>
            <a:t>Психологическая экспертиза (оценка) комфортности и безопасности образовательной среды образовательных организаций</a:t>
          </a:r>
          <a:endParaRPr lang="ru-RU" sz="1800" dirty="0"/>
        </a:p>
      </dgm:t>
    </dgm:pt>
    <dgm:pt modelId="{279C999F-EE9C-4DBD-9E07-3BFCF1A0EE11}" type="parTrans" cxnId="{168845A4-1C6B-4B8F-9E59-D45D43883B8A}">
      <dgm:prSet/>
      <dgm:spPr/>
      <dgm:t>
        <a:bodyPr/>
        <a:lstStyle/>
        <a:p>
          <a:endParaRPr lang="ru-RU"/>
        </a:p>
      </dgm:t>
    </dgm:pt>
    <dgm:pt modelId="{F7BB8190-B12F-4B6F-B10C-06795DE087FB}" type="sibTrans" cxnId="{168845A4-1C6B-4B8F-9E59-D45D43883B8A}">
      <dgm:prSet/>
      <dgm:spPr/>
      <dgm:t>
        <a:bodyPr/>
        <a:lstStyle/>
        <a:p>
          <a:endParaRPr lang="ru-RU"/>
        </a:p>
      </dgm:t>
    </dgm:pt>
    <dgm:pt modelId="{24448230-A7E9-4978-B4D7-5240FE0EC2EA}">
      <dgm:prSet custT="1"/>
      <dgm:spPr/>
      <dgm:t>
        <a:bodyPr/>
        <a:lstStyle/>
        <a:p>
          <a:r>
            <a:rPr lang="ru-RU" sz="1800" dirty="0" smtClean="0"/>
            <a:t>Психологическое консультирование субъектов образовательного процесса</a:t>
          </a:r>
          <a:endParaRPr lang="ru-RU" sz="1800" dirty="0"/>
        </a:p>
      </dgm:t>
    </dgm:pt>
    <dgm:pt modelId="{93FC8AC7-6618-4CF8-A9D2-267099C3BA4B}" type="parTrans" cxnId="{1CAFFD39-947B-4FCA-86B9-E90D2A111BFC}">
      <dgm:prSet/>
      <dgm:spPr/>
      <dgm:t>
        <a:bodyPr/>
        <a:lstStyle/>
        <a:p>
          <a:endParaRPr lang="ru-RU"/>
        </a:p>
      </dgm:t>
    </dgm:pt>
    <dgm:pt modelId="{22B51F8E-C55A-47A1-8F42-1B5BD49BFA1D}" type="sibTrans" cxnId="{1CAFFD39-947B-4FCA-86B9-E90D2A111BFC}">
      <dgm:prSet/>
      <dgm:spPr/>
      <dgm:t>
        <a:bodyPr/>
        <a:lstStyle/>
        <a:p>
          <a:endParaRPr lang="ru-RU"/>
        </a:p>
      </dgm:t>
    </dgm:pt>
    <dgm:pt modelId="{534E2C0B-E4B3-4845-8768-7468051DC7A2}">
      <dgm:prSet custT="1"/>
      <dgm:spPr/>
      <dgm:t>
        <a:bodyPr/>
        <a:lstStyle/>
        <a:p>
          <a:r>
            <a:rPr lang="ru-RU" sz="1800" dirty="0" smtClean="0"/>
            <a:t>Коррекционно-развивающая работа с детьми и обучающимися, в том числе работа по восстановлению и реабилитации</a:t>
          </a:r>
          <a:endParaRPr lang="ru-RU" sz="1800" dirty="0"/>
        </a:p>
      </dgm:t>
    </dgm:pt>
    <dgm:pt modelId="{BC3429BF-5338-42CE-B8B6-F9E0D8EE48BD}" type="parTrans" cxnId="{8051D292-7099-44A8-A36C-3D68A4912360}">
      <dgm:prSet/>
      <dgm:spPr/>
      <dgm:t>
        <a:bodyPr/>
        <a:lstStyle/>
        <a:p>
          <a:endParaRPr lang="ru-RU"/>
        </a:p>
      </dgm:t>
    </dgm:pt>
    <dgm:pt modelId="{67563DB3-1971-4E6A-8E9E-DDF5963DE760}" type="sibTrans" cxnId="{8051D292-7099-44A8-A36C-3D68A4912360}">
      <dgm:prSet/>
      <dgm:spPr/>
      <dgm:t>
        <a:bodyPr/>
        <a:lstStyle/>
        <a:p>
          <a:endParaRPr lang="ru-RU"/>
        </a:p>
      </dgm:t>
    </dgm:pt>
    <dgm:pt modelId="{C16665AD-207E-48A8-9CA6-7364B7BBD114}">
      <dgm:prSet custT="1"/>
      <dgm:spPr/>
      <dgm:t>
        <a:bodyPr/>
        <a:lstStyle/>
        <a:p>
          <a:r>
            <a:rPr lang="ru-RU" sz="1800" dirty="0" smtClean="0"/>
            <a:t>Психологическая диагностика детей и обучающихся</a:t>
          </a:r>
          <a:endParaRPr lang="ru-RU" sz="1800" dirty="0"/>
        </a:p>
      </dgm:t>
    </dgm:pt>
    <dgm:pt modelId="{E8AA9DFD-8099-4047-B171-82DA3E72260B}" type="parTrans" cxnId="{6838B284-794A-455D-A950-CD3906FB1BAA}">
      <dgm:prSet/>
      <dgm:spPr/>
      <dgm:t>
        <a:bodyPr/>
        <a:lstStyle/>
        <a:p>
          <a:endParaRPr lang="ru-RU"/>
        </a:p>
      </dgm:t>
    </dgm:pt>
    <dgm:pt modelId="{58F3AEB9-E7DA-4C56-BD3A-26CE39F6540D}" type="sibTrans" cxnId="{6838B284-794A-455D-A950-CD3906FB1BAA}">
      <dgm:prSet/>
      <dgm:spPr/>
      <dgm:t>
        <a:bodyPr/>
        <a:lstStyle/>
        <a:p>
          <a:endParaRPr lang="ru-RU"/>
        </a:p>
      </dgm:t>
    </dgm:pt>
    <dgm:pt modelId="{9EDB3EEB-EB88-41A8-8424-CBF3DF4B98CE}">
      <dgm:prSet custT="1"/>
      <dgm:spPr/>
      <dgm:t>
        <a:bodyPr/>
        <a:lstStyle/>
        <a:p>
          <a:r>
            <a:rPr lang="ru-RU" sz="1800" dirty="0" smtClean="0"/>
            <a:t>Психологическое просвещение субъектов образовательного процесса</a:t>
          </a:r>
          <a:endParaRPr lang="ru-RU" sz="1800" dirty="0"/>
        </a:p>
      </dgm:t>
    </dgm:pt>
    <dgm:pt modelId="{51F13913-EF0B-4258-8A10-2FE6A7821C28}" type="parTrans" cxnId="{F9828D34-58CD-4E99-AFD4-77D0724C1146}">
      <dgm:prSet/>
      <dgm:spPr/>
      <dgm:t>
        <a:bodyPr/>
        <a:lstStyle/>
        <a:p>
          <a:endParaRPr lang="ru-RU"/>
        </a:p>
      </dgm:t>
    </dgm:pt>
    <dgm:pt modelId="{70AD058E-3292-4908-93A7-09FE0733D38C}" type="sibTrans" cxnId="{F9828D34-58CD-4E99-AFD4-77D0724C1146}">
      <dgm:prSet/>
      <dgm:spPr/>
      <dgm:t>
        <a:bodyPr/>
        <a:lstStyle/>
        <a:p>
          <a:endParaRPr lang="ru-RU"/>
        </a:p>
      </dgm:t>
    </dgm:pt>
    <dgm:pt modelId="{EA49B5A3-4327-44D9-A576-B8643F65C996}">
      <dgm:prSet custT="1"/>
      <dgm:spPr/>
      <dgm:t>
        <a:bodyPr/>
        <a:lstStyle/>
        <a:p>
          <a:r>
            <a:rPr lang="ru-RU" sz="1800" dirty="0" smtClean="0"/>
            <a:t>Психологическая профилактика (профессиональная деятельность, направленная на сохранение и укрепление психологического здоровья обучающихся в процессе обучения и воспитания в образовательных организациях)</a:t>
          </a:r>
          <a:endParaRPr lang="ru-RU" sz="1800" dirty="0"/>
        </a:p>
      </dgm:t>
    </dgm:pt>
    <dgm:pt modelId="{B387419A-2530-4121-B0F4-56B7FD1CFBDE}" type="parTrans" cxnId="{A93F3C41-B5E5-4801-9AE6-08FCC5704E7C}">
      <dgm:prSet/>
      <dgm:spPr/>
      <dgm:t>
        <a:bodyPr/>
        <a:lstStyle/>
        <a:p>
          <a:endParaRPr lang="ru-RU"/>
        </a:p>
      </dgm:t>
    </dgm:pt>
    <dgm:pt modelId="{3AF61456-215A-4449-9246-A92D666AB294}" type="sibTrans" cxnId="{A93F3C41-B5E5-4801-9AE6-08FCC5704E7C}">
      <dgm:prSet/>
      <dgm:spPr/>
      <dgm:t>
        <a:bodyPr/>
        <a:lstStyle/>
        <a:p>
          <a:endParaRPr lang="ru-RU"/>
        </a:p>
      </dgm:t>
    </dgm:pt>
    <dgm:pt modelId="{27A8EB45-7AE8-46A6-BBD1-854BDF40E98B}" type="pres">
      <dgm:prSet presAssocID="{C9B8F598-8DB3-4A28-9811-3D6327671AD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55CC1D-7765-4079-A3D1-1E8FE0F3259C}" type="pres">
      <dgm:prSet presAssocID="{4D5B9A51-56A3-4A33-90DA-142C0894AB47}" presName="composite" presStyleCnt="0"/>
      <dgm:spPr/>
    </dgm:pt>
    <dgm:pt modelId="{173DEB27-CE37-4269-A08C-59448315388C}" type="pres">
      <dgm:prSet presAssocID="{4D5B9A51-56A3-4A33-90DA-142C0894AB47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F6825-2B6D-4F5D-A8FB-46A06E67CAD6}" type="pres">
      <dgm:prSet presAssocID="{4D5B9A51-56A3-4A33-90DA-142C0894AB47}" presName="descendantText" presStyleLbl="alignAcc1" presStyleIdx="0" presStyleCnt="7" custScaleX="102253" custScaleY="100000" custLinFactNeighborX="167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0EB0C-EF37-4CBF-8EFD-3D301D86F660}" type="pres">
      <dgm:prSet presAssocID="{0D14666D-670B-4EDD-B112-2D1324D89EAE}" presName="sp" presStyleCnt="0"/>
      <dgm:spPr/>
    </dgm:pt>
    <dgm:pt modelId="{7D339F63-9B19-41ED-AF52-7E2D392AC937}" type="pres">
      <dgm:prSet presAssocID="{D390FEEA-0432-43B1-AA64-CF2E1D988C49}" presName="composite" presStyleCnt="0"/>
      <dgm:spPr/>
    </dgm:pt>
    <dgm:pt modelId="{CCBDADB2-17C0-463B-8AD6-90D12AE7246B}" type="pres">
      <dgm:prSet presAssocID="{D390FEEA-0432-43B1-AA64-CF2E1D988C49}" presName="parentText" presStyleLbl="alignNode1" presStyleIdx="1" presStyleCnt="7" custLinFactNeighborY="-270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CCEAC-D699-43FB-BF06-2449A37D790A}" type="pres">
      <dgm:prSet presAssocID="{D390FEEA-0432-43B1-AA64-CF2E1D988C49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A1794-09E8-44C0-A85C-8F6E9B234158}" type="pres">
      <dgm:prSet presAssocID="{368CA780-21E7-4AE2-BA59-A634AA3E06E7}" presName="sp" presStyleCnt="0"/>
      <dgm:spPr/>
    </dgm:pt>
    <dgm:pt modelId="{50CE1D3C-2469-4B83-993A-BB054151D8D1}" type="pres">
      <dgm:prSet presAssocID="{6FBC1DA5-BB4D-41CE-957C-9C5CAF73929B}" presName="composite" presStyleCnt="0"/>
      <dgm:spPr/>
    </dgm:pt>
    <dgm:pt modelId="{8758E4ED-9241-414C-870E-FC588D150455}" type="pres">
      <dgm:prSet presAssocID="{6FBC1DA5-BB4D-41CE-957C-9C5CAF73929B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DAE8D-5078-4194-9E51-A1553892673E}" type="pres">
      <dgm:prSet presAssocID="{6FBC1DA5-BB4D-41CE-957C-9C5CAF73929B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1BA650-F184-48D3-B04A-EC42837A82AE}" type="pres">
      <dgm:prSet presAssocID="{000AAA8C-3B89-425F-AB1B-B1053DD28F73}" presName="sp" presStyleCnt="0"/>
      <dgm:spPr/>
    </dgm:pt>
    <dgm:pt modelId="{C580CBB5-B5C4-4BAE-8C78-38503C604330}" type="pres">
      <dgm:prSet presAssocID="{817D58FB-7713-4BE7-99B5-66D936B0A191}" presName="composite" presStyleCnt="0"/>
      <dgm:spPr/>
    </dgm:pt>
    <dgm:pt modelId="{64E2B203-CF2F-4646-AC6B-2144D9208E32}" type="pres">
      <dgm:prSet presAssocID="{817D58FB-7713-4BE7-99B5-66D936B0A191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7A406-3A8B-4E1A-832B-44910186AF79}" type="pres">
      <dgm:prSet presAssocID="{817D58FB-7713-4BE7-99B5-66D936B0A191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5ACE78-28E1-49D4-83ED-849581C172A8}" type="pres">
      <dgm:prSet presAssocID="{04CDE7D9-63A6-4506-9FC2-FD1EED38BE94}" presName="sp" presStyleCnt="0"/>
      <dgm:spPr/>
    </dgm:pt>
    <dgm:pt modelId="{A864DD6F-41BE-4DA5-8898-F940B0CA9BDC}" type="pres">
      <dgm:prSet presAssocID="{AFBE64F4-3B2C-4D8F-A193-E793DBDDE3DE}" presName="composite" presStyleCnt="0"/>
      <dgm:spPr/>
    </dgm:pt>
    <dgm:pt modelId="{FBDB0CA0-EA4B-413F-BB7F-7B325716402D}" type="pres">
      <dgm:prSet presAssocID="{AFBE64F4-3B2C-4D8F-A193-E793DBDDE3DE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6A1D0-A54C-4358-B14F-BAFE7CBE2860}" type="pres">
      <dgm:prSet presAssocID="{AFBE64F4-3B2C-4D8F-A193-E793DBDDE3DE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5B442-9246-4500-95DF-FC214C503B19}" type="pres">
      <dgm:prSet presAssocID="{925C5013-F698-490B-847B-7582F5642640}" presName="sp" presStyleCnt="0"/>
      <dgm:spPr/>
    </dgm:pt>
    <dgm:pt modelId="{0DEEB6AD-B72E-46D4-B040-A2E5AA2C8C0D}" type="pres">
      <dgm:prSet presAssocID="{89B56A85-B357-4DF8-892E-85454AF9BCF2}" presName="composite" presStyleCnt="0"/>
      <dgm:spPr/>
    </dgm:pt>
    <dgm:pt modelId="{A8472E48-6E1E-4FAF-ABE1-F9FADA7A0787}" type="pres">
      <dgm:prSet presAssocID="{89B56A85-B357-4DF8-892E-85454AF9BCF2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D94F5-F97B-450F-B17F-FC96155A8CCC}" type="pres">
      <dgm:prSet presAssocID="{89B56A85-B357-4DF8-892E-85454AF9BCF2}" presName="descendantText" presStyleLbl="alignAcc1" presStyleIdx="5" presStyleCnt="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FB5624-7652-4B85-B649-04177E94868B}" type="pres">
      <dgm:prSet presAssocID="{FDCB35A6-8A60-4C93-81FC-23C4487F408E}" presName="sp" presStyleCnt="0"/>
      <dgm:spPr/>
    </dgm:pt>
    <dgm:pt modelId="{0F356302-48B3-4525-A091-E14A418FD8A2}" type="pres">
      <dgm:prSet presAssocID="{AD0D1ECB-5ADF-4F36-B294-B6114AB9A728}" presName="composite" presStyleCnt="0"/>
      <dgm:spPr/>
    </dgm:pt>
    <dgm:pt modelId="{FCB9BDEC-4F2A-4418-9CCC-38392B5DBD24}" type="pres">
      <dgm:prSet presAssocID="{AD0D1ECB-5ADF-4F36-B294-B6114AB9A728}" presName="parentText" presStyleLbl="alignNode1" presStyleIdx="6" presStyleCnt="7" custScaleY="128771" custLinFactNeighborY="-79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180C7-13A1-4705-973C-D3E4E7B2ADC8}" type="pres">
      <dgm:prSet presAssocID="{AD0D1ECB-5ADF-4F36-B294-B6114AB9A728}" presName="descendantText" presStyleLbl="alignAcc1" presStyleIdx="6" presStyleCnt="7" custScaleY="162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6DC413-49E2-412A-B73A-F7C102EC1DEC}" type="presOf" srcId="{C9B8F598-8DB3-4A28-9811-3D6327671AD3}" destId="{27A8EB45-7AE8-46A6-BBD1-854BDF40E98B}" srcOrd="0" destOrd="0" presId="urn:microsoft.com/office/officeart/2005/8/layout/chevron2"/>
    <dgm:cxn modelId="{4A491C25-3703-4F9C-858B-103570BFDE09}" type="presOf" srcId="{9EDB3EEB-EB88-41A8-8424-CBF3DF4B98CE}" destId="{9A7D94F5-F97B-450F-B17F-FC96155A8CCC}" srcOrd="0" destOrd="0" presId="urn:microsoft.com/office/officeart/2005/8/layout/chevron2"/>
    <dgm:cxn modelId="{EC244426-6713-479D-88C9-74CD74866854}" type="presOf" srcId="{534E2C0B-E4B3-4845-8768-7468051DC7A2}" destId="{CC97A406-3A8B-4E1A-832B-44910186AF79}" srcOrd="0" destOrd="0" presId="urn:microsoft.com/office/officeart/2005/8/layout/chevron2"/>
    <dgm:cxn modelId="{F9828D34-58CD-4E99-AFD4-77D0724C1146}" srcId="{89B56A85-B357-4DF8-892E-85454AF9BCF2}" destId="{9EDB3EEB-EB88-41A8-8424-CBF3DF4B98CE}" srcOrd="0" destOrd="0" parTransId="{51F13913-EF0B-4258-8A10-2FE6A7821C28}" sibTransId="{70AD058E-3292-4908-93A7-09FE0733D38C}"/>
    <dgm:cxn modelId="{424D7CC5-47F2-4509-AF9A-F56D16175070}" type="presOf" srcId="{D390FEEA-0432-43B1-AA64-CF2E1D988C49}" destId="{CCBDADB2-17C0-463B-8AD6-90D12AE7246B}" srcOrd="0" destOrd="0" presId="urn:microsoft.com/office/officeart/2005/8/layout/chevron2"/>
    <dgm:cxn modelId="{2526BE0B-5F8D-47D1-A27E-E8DFC7AB1494}" type="presOf" srcId="{AFBE64F4-3B2C-4D8F-A193-E793DBDDE3DE}" destId="{FBDB0CA0-EA4B-413F-BB7F-7B325716402D}" srcOrd="0" destOrd="0" presId="urn:microsoft.com/office/officeart/2005/8/layout/chevron2"/>
    <dgm:cxn modelId="{5C4A8294-5032-4E70-AD0A-A556AD7662C7}" type="presOf" srcId="{EA49B5A3-4327-44D9-A576-B8643F65C996}" destId="{A60180C7-13A1-4705-973C-D3E4E7B2ADC8}" srcOrd="0" destOrd="0" presId="urn:microsoft.com/office/officeart/2005/8/layout/chevron2"/>
    <dgm:cxn modelId="{CEF9067C-3D55-41B2-8774-8C79CD65A0EF}" srcId="{C9B8F598-8DB3-4A28-9811-3D6327671AD3}" destId="{4D5B9A51-56A3-4A33-90DA-142C0894AB47}" srcOrd="0" destOrd="0" parTransId="{103F1FFD-E88C-45BE-B16E-96287A4C8DC1}" sibTransId="{0D14666D-670B-4EDD-B112-2D1324D89EAE}"/>
    <dgm:cxn modelId="{E12FCBB1-D6F4-47F4-95B5-E3CA1080D690}" srcId="{C9B8F598-8DB3-4A28-9811-3D6327671AD3}" destId="{89B56A85-B357-4DF8-892E-85454AF9BCF2}" srcOrd="5" destOrd="0" parTransId="{506F9D34-04A6-467A-A716-C89DF619D29D}" sibTransId="{FDCB35A6-8A60-4C93-81FC-23C4487F408E}"/>
    <dgm:cxn modelId="{8051D292-7099-44A8-A36C-3D68A4912360}" srcId="{817D58FB-7713-4BE7-99B5-66D936B0A191}" destId="{534E2C0B-E4B3-4845-8768-7468051DC7A2}" srcOrd="0" destOrd="0" parTransId="{BC3429BF-5338-42CE-B8B6-F9E0D8EE48BD}" sibTransId="{67563DB3-1971-4E6A-8E9E-DDF5963DE760}"/>
    <dgm:cxn modelId="{1FCACC3B-1DA8-4229-A3BD-51F19171C16B}" srcId="{C9B8F598-8DB3-4A28-9811-3D6327671AD3}" destId="{817D58FB-7713-4BE7-99B5-66D936B0A191}" srcOrd="3" destOrd="0" parTransId="{8F9F61E6-754F-4950-9392-47E8488C3751}" sibTransId="{04CDE7D9-63A6-4506-9FC2-FD1EED38BE94}"/>
    <dgm:cxn modelId="{9A932AC7-9F9A-4EFB-96B6-53631CA5D6C0}" type="presOf" srcId="{C16665AD-207E-48A8-9CA6-7364B7BBD114}" destId="{47A6A1D0-A54C-4358-B14F-BAFE7CBE2860}" srcOrd="0" destOrd="0" presId="urn:microsoft.com/office/officeart/2005/8/layout/chevron2"/>
    <dgm:cxn modelId="{32741390-ABD0-4F87-860E-C30BBC1F959E}" type="presOf" srcId="{817D58FB-7713-4BE7-99B5-66D936B0A191}" destId="{64E2B203-CF2F-4646-AC6B-2144D9208E32}" srcOrd="0" destOrd="0" presId="urn:microsoft.com/office/officeart/2005/8/layout/chevron2"/>
    <dgm:cxn modelId="{1CAFFD39-947B-4FCA-86B9-E90D2A111BFC}" srcId="{6FBC1DA5-BB4D-41CE-957C-9C5CAF73929B}" destId="{24448230-A7E9-4978-B4D7-5240FE0EC2EA}" srcOrd="0" destOrd="0" parTransId="{93FC8AC7-6618-4CF8-A9D2-267099C3BA4B}" sibTransId="{22B51F8E-C55A-47A1-8F42-1B5BD49BFA1D}"/>
    <dgm:cxn modelId="{E4BC2A7C-A000-408F-9007-EAB258AFC881}" type="presOf" srcId="{6FBC1DA5-BB4D-41CE-957C-9C5CAF73929B}" destId="{8758E4ED-9241-414C-870E-FC588D150455}" srcOrd="0" destOrd="0" presId="urn:microsoft.com/office/officeart/2005/8/layout/chevron2"/>
    <dgm:cxn modelId="{F67DC5CA-7A9C-4BE6-BA75-79E62E4F5E26}" type="presOf" srcId="{D26FC3E7-76F2-4EDA-85D4-6E8B2EEBDF9C}" destId="{10ACCEAC-D699-43FB-BF06-2449A37D790A}" srcOrd="0" destOrd="0" presId="urn:microsoft.com/office/officeart/2005/8/layout/chevron2"/>
    <dgm:cxn modelId="{855EF523-48DC-4006-A261-ED04FA24595A}" type="presOf" srcId="{4D5B9A51-56A3-4A33-90DA-142C0894AB47}" destId="{173DEB27-CE37-4269-A08C-59448315388C}" srcOrd="0" destOrd="0" presId="urn:microsoft.com/office/officeart/2005/8/layout/chevron2"/>
    <dgm:cxn modelId="{1BEC14EE-2DB7-4B27-923C-405370986A4D}" srcId="{C9B8F598-8DB3-4A28-9811-3D6327671AD3}" destId="{6FBC1DA5-BB4D-41CE-957C-9C5CAF73929B}" srcOrd="2" destOrd="0" parTransId="{44AD6AF9-4AA1-4FF5-8853-FDCCBC2F1A48}" sibTransId="{000AAA8C-3B89-425F-AB1B-B1053DD28F73}"/>
    <dgm:cxn modelId="{B7717378-F958-4A9D-B34B-D858909BB076}" type="presOf" srcId="{24448230-A7E9-4978-B4D7-5240FE0EC2EA}" destId="{901DAE8D-5078-4194-9E51-A1553892673E}" srcOrd="0" destOrd="0" presId="urn:microsoft.com/office/officeart/2005/8/layout/chevron2"/>
    <dgm:cxn modelId="{AAD6DA31-33EF-4871-ABB4-E0A9FBC682C6}" type="presOf" srcId="{AD0D1ECB-5ADF-4F36-B294-B6114AB9A728}" destId="{FCB9BDEC-4F2A-4418-9CCC-38392B5DBD24}" srcOrd="0" destOrd="0" presId="urn:microsoft.com/office/officeart/2005/8/layout/chevron2"/>
    <dgm:cxn modelId="{1138EA34-5A02-428C-8B25-55FC917C2FB2}" type="presOf" srcId="{89B56A85-B357-4DF8-892E-85454AF9BCF2}" destId="{A8472E48-6E1E-4FAF-ABE1-F9FADA7A0787}" srcOrd="0" destOrd="0" presId="urn:microsoft.com/office/officeart/2005/8/layout/chevron2"/>
    <dgm:cxn modelId="{43B2379A-4752-4A87-8F2B-E62B96FF88B2}" srcId="{C9B8F598-8DB3-4A28-9811-3D6327671AD3}" destId="{D390FEEA-0432-43B1-AA64-CF2E1D988C49}" srcOrd="1" destOrd="0" parTransId="{89CD0593-759F-46EE-B46F-2B2C6E3D1740}" sibTransId="{368CA780-21E7-4AE2-BA59-A634AA3E06E7}"/>
    <dgm:cxn modelId="{E0C61D82-DB1E-4DEE-AEFD-82F24B5CB760}" type="presOf" srcId="{091864BA-816B-42DC-8A85-4544AFA26D0C}" destId="{696F6825-2B6D-4F5D-A8FB-46A06E67CAD6}" srcOrd="0" destOrd="0" presId="urn:microsoft.com/office/officeart/2005/8/layout/chevron2"/>
    <dgm:cxn modelId="{168845A4-1C6B-4B8F-9E59-D45D43883B8A}" srcId="{D390FEEA-0432-43B1-AA64-CF2E1D988C49}" destId="{D26FC3E7-76F2-4EDA-85D4-6E8B2EEBDF9C}" srcOrd="0" destOrd="0" parTransId="{279C999F-EE9C-4DBD-9E07-3BFCF1A0EE11}" sibTransId="{F7BB8190-B12F-4B6F-B10C-06795DE087FB}"/>
    <dgm:cxn modelId="{3F283958-1199-4DC1-96F3-A3E795B8E728}" srcId="{4D5B9A51-56A3-4A33-90DA-142C0894AB47}" destId="{091864BA-816B-42DC-8A85-4544AFA26D0C}" srcOrd="0" destOrd="0" parTransId="{7568085B-0F50-4814-BFA8-BE24338872A9}" sibTransId="{BAF86546-7128-4793-B72D-CF924B746D67}"/>
    <dgm:cxn modelId="{58FF60E1-68EF-4529-857C-4D117C0C19DD}" srcId="{C9B8F598-8DB3-4A28-9811-3D6327671AD3}" destId="{AD0D1ECB-5ADF-4F36-B294-B6114AB9A728}" srcOrd="6" destOrd="0" parTransId="{9455F315-33C5-47E7-9D55-EEE596AA0867}" sibTransId="{09552AC4-22BE-4C58-8FB9-096855CD8B3A}"/>
    <dgm:cxn modelId="{A93F3C41-B5E5-4801-9AE6-08FCC5704E7C}" srcId="{AD0D1ECB-5ADF-4F36-B294-B6114AB9A728}" destId="{EA49B5A3-4327-44D9-A576-B8643F65C996}" srcOrd="0" destOrd="0" parTransId="{B387419A-2530-4121-B0F4-56B7FD1CFBDE}" sibTransId="{3AF61456-215A-4449-9246-A92D666AB294}"/>
    <dgm:cxn modelId="{4CA912CB-C01C-4C9D-BFEF-67FACB9ED3FF}" srcId="{C9B8F598-8DB3-4A28-9811-3D6327671AD3}" destId="{AFBE64F4-3B2C-4D8F-A193-E793DBDDE3DE}" srcOrd="4" destOrd="0" parTransId="{72E50046-5A86-4CED-B8B9-58FA63365EE2}" sibTransId="{925C5013-F698-490B-847B-7582F5642640}"/>
    <dgm:cxn modelId="{6838B284-794A-455D-A950-CD3906FB1BAA}" srcId="{AFBE64F4-3B2C-4D8F-A193-E793DBDDE3DE}" destId="{C16665AD-207E-48A8-9CA6-7364B7BBD114}" srcOrd="0" destOrd="0" parTransId="{E8AA9DFD-8099-4047-B171-82DA3E72260B}" sibTransId="{58F3AEB9-E7DA-4C56-BD3A-26CE39F6540D}"/>
    <dgm:cxn modelId="{3BA3BED7-600A-40DB-9897-DBE07611124A}" type="presParOf" srcId="{27A8EB45-7AE8-46A6-BBD1-854BDF40E98B}" destId="{5955CC1D-7765-4079-A3D1-1E8FE0F3259C}" srcOrd="0" destOrd="0" presId="urn:microsoft.com/office/officeart/2005/8/layout/chevron2"/>
    <dgm:cxn modelId="{16B23CCA-194E-4348-99FF-053B29410DA3}" type="presParOf" srcId="{5955CC1D-7765-4079-A3D1-1E8FE0F3259C}" destId="{173DEB27-CE37-4269-A08C-59448315388C}" srcOrd="0" destOrd="0" presId="urn:microsoft.com/office/officeart/2005/8/layout/chevron2"/>
    <dgm:cxn modelId="{E59CAF7E-6E2B-498F-BED7-DC55F01896F7}" type="presParOf" srcId="{5955CC1D-7765-4079-A3D1-1E8FE0F3259C}" destId="{696F6825-2B6D-4F5D-A8FB-46A06E67CAD6}" srcOrd="1" destOrd="0" presId="urn:microsoft.com/office/officeart/2005/8/layout/chevron2"/>
    <dgm:cxn modelId="{99E9FFB9-D9A9-4530-920D-FBD3D3B1A938}" type="presParOf" srcId="{27A8EB45-7AE8-46A6-BBD1-854BDF40E98B}" destId="{9810EB0C-EF37-4CBF-8EFD-3D301D86F660}" srcOrd="1" destOrd="0" presId="urn:microsoft.com/office/officeart/2005/8/layout/chevron2"/>
    <dgm:cxn modelId="{CA998C0B-7843-45AF-9E7E-4A7CE634CB13}" type="presParOf" srcId="{27A8EB45-7AE8-46A6-BBD1-854BDF40E98B}" destId="{7D339F63-9B19-41ED-AF52-7E2D392AC937}" srcOrd="2" destOrd="0" presId="urn:microsoft.com/office/officeart/2005/8/layout/chevron2"/>
    <dgm:cxn modelId="{9377656C-83C4-4957-B308-98FDC71B23FF}" type="presParOf" srcId="{7D339F63-9B19-41ED-AF52-7E2D392AC937}" destId="{CCBDADB2-17C0-463B-8AD6-90D12AE7246B}" srcOrd="0" destOrd="0" presId="urn:microsoft.com/office/officeart/2005/8/layout/chevron2"/>
    <dgm:cxn modelId="{4BDFFA3C-EB5D-44A4-A72D-D50087CF6229}" type="presParOf" srcId="{7D339F63-9B19-41ED-AF52-7E2D392AC937}" destId="{10ACCEAC-D699-43FB-BF06-2449A37D790A}" srcOrd="1" destOrd="0" presId="urn:microsoft.com/office/officeart/2005/8/layout/chevron2"/>
    <dgm:cxn modelId="{EBDC545F-5C9F-47FA-B68D-5D027D2EAA21}" type="presParOf" srcId="{27A8EB45-7AE8-46A6-BBD1-854BDF40E98B}" destId="{8A7A1794-09E8-44C0-A85C-8F6E9B234158}" srcOrd="3" destOrd="0" presId="urn:microsoft.com/office/officeart/2005/8/layout/chevron2"/>
    <dgm:cxn modelId="{8C473B47-D4AC-4245-970F-01D33EF27C4F}" type="presParOf" srcId="{27A8EB45-7AE8-46A6-BBD1-854BDF40E98B}" destId="{50CE1D3C-2469-4B83-993A-BB054151D8D1}" srcOrd="4" destOrd="0" presId="urn:microsoft.com/office/officeart/2005/8/layout/chevron2"/>
    <dgm:cxn modelId="{C96F0D51-014B-437A-986C-CFB35D83D903}" type="presParOf" srcId="{50CE1D3C-2469-4B83-993A-BB054151D8D1}" destId="{8758E4ED-9241-414C-870E-FC588D150455}" srcOrd="0" destOrd="0" presId="urn:microsoft.com/office/officeart/2005/8/layout/chevron2"/>
    <dgm:cxn modelId="{2D899F98-5FA3-4969-898E-6341DF2FAC9C}" type="presParOf" srcId="{50CE1D3C-2469-4B83-993A-BB054151D8D1}" destId="{901DAE8D-5078-4194-9E51-A1553892673E}" srcOrd="1" destOrd="0" presId="urn:microsoft.com/office/officeart/2005/8/layout/chevron2"/>
    <dgm:cxn modelId="{FFDCCAA4-C066-4337-9F11-9B8B5A0B9799}" type="presParOf" srcId="{27A8EB45-7AE8-46A6-BBD1-854BDF40E98B}" destId="{971BA650-F184-48D3-B04A-EC42837A82AE}" srcOrd="5" destOrd="0" presId="urn:microsoft.com/office/officeart/2005/8/layout/chevron2"/>
    <dgm:cxn modelId="{F4A88DD5-082E-40B0-B112-6DD4D1FAF72F}" type="presParOf" srcId="{27A8EB45-7AE8-46A6-BBD1-854BDF40E98B}" destId="{C580CBB5-B5C4-4BAE-8C78-38503C604330}" srcOrd="6" destOrd="0" presId="urn:microsoft.com/office/officeart/2005/8/layout/chevron2"/>
    <dgm:cxn modelId="{DBEE9F0B-BA06-4F78-ABD8-823B1B3949DD}" type="presParOf" srcId="{C580CBB5-B5C4-4BAE-8C78-38503C604330}" destId="{64E2B203-CF2F-4646-AC6B-2144D9208E32}" srcOrd="0" destOrd="0" presId="urn:microsoft.com/office/officeart/2005/8/layout/chevron2"/>
    <dgm:cxn modelId="{7D8DF3EF-B390-434F-A975-EBECC2F01451}" type="presParOf" srcId="{C580CBB5-B5C4-4BAE-8C78-38503C604330}" destId="{CC97A406-3A8B-4E1A-832B-44910186AF79}" srcOrd="1" destOrd="0" presId="urn:microsoft.com/office/officeart/2005/8/layout/chevron2"/>
    <dgm:cxn modelId="{803489ED-4A64-40F2-B962-0376EB7EA33B}" type="presParOf" srcId="{27A8EB45-7AE8-46A6-BBD1-854BDF40E98B}" destId="{1F5ACE78-28E1-49D4-83ED-849581C172A8}" srcOrd="7" destOrd="0" presId="urn:microsoft.com/office/officeart/2005/8/layout/chevron2"/>
    <dgm:cxn modelId="{B044528C-7818-4163-9544-24C76533BA13}" type="presParOf" srcId="{27A8EB45-7AE8-46A6-BBD1-854BDF40E98B}" destId="{A864DD6F-41BE-4DA5-8898-F940B0CA9BDC}" srcOrd="8" destOrd="0" presId="urn:microsoft.com/office/officeart/2005/8/layout/chevron2"/>
    <dgm:cxn modelId="{EECD70B4-5DEF-433C-9DB7-0808E06EA652}" type="presParOf" srcId="{A864DD6F-41BE-4DA5-8898-F940B0CA9BDC}" destId="{FBDB0CA0-EA4B-413F-BB7F-7B325716402D}" srcOrd="0" destOrd="0" presId="urn:microsoft.com/office/officeart/2005/8/layout/chevron2"/>
    <dgm:cxn modelId="{1D046BA5-BF57-4B5F-92BE-AE4F3720EDD1}" type="presParOf" srcId="{A864DD6F-41BE-4DA5-8898-F940B0CA9BDC}" destId="{47A6A1D0-A54C-4358-B14F-BAFE7CBE2860}" srcOrd="1" destOrd="0" presId="urn:microsoft.com/office/officeart/2005/8/layout/chevron2"/>
    <dgm:cxn modelId="{62033197-248B-4CD1-93B5-782E112B8FC6}" type="presParOf" srcId="{27A8EB45-7AE8-46A6-BBD1-854BDF40E98B}" destId="{AB95B442-9246-4500-95DF-FC214C503B19}" srcOrd="9" destOrd="0" presId="urn:microsoft.com/office/officeart/2005/8/layout/chevron2"/>
    <dgm:cxn modelId="{D5A1F38E-40DE-4D45-BF81-299E87A6D659}" type="presParOf" srcId="{27A8EB45-7AE8-46A6-BBD1-854BDF40E98B}" destId="{0DEEB6AD-B72E-46D4-B040-A2E5AA2C8C0D}" srcOrd="10" destOrd="0" presId="urn:microsoft.com/office/officeart/2005/8/layout/chevron2"/>
    <dgm:cxn modelId="{631B4C01-AFEC-40C9-99FF-766A93318BA6}" type="presParOf" srcId="{0DEEB6AD-B72E-46D4-B040-A2E5AA2C8C0D}" destId="{A8472E48-6E1E-4FAF-ABE1-F9FADA7A0787}" srcOrd="0" destOrd="0" presId="urn:microsoft.com/office/officeart/2005/8/layout/chevron2"/>
    <dgm:cxn modelId="{0CA1364A-D295-43F6-9870-8804DFB8B964}" type="presParOf" srcId="{0DEEB6AD-B72E-46D4-B040-A2E5AA2C8C0D}" destId="{9A7D94F5-F97B-450F-B17F-FC96155A8CCC}" srcOrd="1" destOrd="0" presId="urn:microsoft.com/office/officeart/2005/8/layout/chevron2"/>
    <dgm:cxn modelId="{A34AEB58-80E0-43AF-B593-36F9B3A2C10E}" type="presParOf" srcId="{27A8EB45-7AE8-46A6-BBD1-854BDF40E98B}" destId="{60FB5624-7652-4B85-B649-04177E94868B}" srcOrd="11" destOrd="0" presId="urn:microsoft.com/office/officeart/2005/8/layout/chevron2"/>
    <dgm:cxn modelId="{B0C9D017-3D33-4569-B313-F55726300FEA}" type="presParOf" srcId="{27A8EB45-7AE8-46A6-BBD1-854BDF40E98B}" destId="{0F356302-48B3-4525-A091-E14A418FD8A2}" srcOrd="12" destOrd="0" presId="urn:microsoft.com/office/officeart/2005/8/layout/chevron2"/>
    <dgm:cxn modelId="{1A7A127F-D305-444A-9122-C19B2F9C6262}" type="presParOf" srcId="{0F356302-48B3-4525-A091-E14A418FD8A2}" destId="{FCB9BDEC-4F2A-4418-9CCC-38392B5DBD24}" srcOrd="0" destOrd="0" presId="urn:microsoft.com/office/officeart/2005/8/layout/chevron2"/>
    <dgm:cxn modelId="{3723B604-772A-4D75-8E5B-762E483FCFD0}" type="presParOf" srcId="{0F356302-48B3-4525-A091-E14A418FD8A2}" destId="{A60180C7-13A1-4705-973C-D3E4E7B2ADC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7EEDE-2089-4C05-8FC0-613159976545}">
      <dsp:nvSpPr>
        <dsp:cNvPr id="0" name=""/>
        <dsp:cNvSpPr/>
      </dsp:nvSpPr>
      <dsp:spPr>
        <a:xfrm>
          <a:off x="0" y="3394"/>
          <a:ext cx="9601200" cy="10499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психологу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1254" y="54648"/>
        <a:ext cx="9498692" cy="947427"/>
      </dsp:txXfrm>
    </dsp:sp>
    <dsp:sp modelId="{EB517CA8-77C4-4098-BD7C-0C2BBBA35DA7}">
      <dsp:nvSpPr>
        <dsp:cNvPr id="0" name=""/>
        <dsp:cNvSpPr/>
      </dsp:nvSpPr>
      <dsp:spPr>
        <a:xfrm>
          <a:off x="0" y="1151553"/>
          <a:ext cx="9601200" cy="10499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педагогу-психологу</a:t>
          </a:r>
          <a:r>
            <a:rPr lang="ru-RU" sz="2800" kern="1200" dirty="0" smtClean="0"/>
            <a:t> </a:t>
          </a:r>
        </a:p>
      </dsp:txBody>
      <dsp:txXfrm>
        <a:off x="51254" y="1202807"/>
        <a:ext cx="9498692" cy="947427"/>
      </dsp:txXfrm>
    </dsp:sp>
    <dsp:sp modelId="{F99EB07E-534A-463E-BD4C-208E6827A611}">
      <dsp:nvSpPr>
        <dsp:cNvPr id="0" name=""/>
        <dsp:cNvSpPr/>
      </dsp:nvSpPr>
      <dsp:spPr>
        <a:xfrm>
          <a:off x="0" y="2264545"/>
          <a:ext cx="9601200" cy="10499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психологу образовательной организации, действующий на всей территории РФ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1254" y="2315799"/>
        <a:ext cx="9498692" cy="9474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F92A9-4EB5-4306-B278-BDC17BFAD1DB}">
      <dsp:nvSpPr>
        <dsp:cNvPr id="0" name=""/>
        <dsp:cNvSpPr/>
      </dsp:nvSpPr>
      <dsp:spPr>
        <a:xfrm>
          <a:off x="0" y="191951"/>
          <a:ext cx="8128000" cy="2419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Педагог-психолог (психолог в сфере образования) – это работник педагогической сферы, областью деятельности которого является психологическое обеспечение процесса образования, работа над успешной социализацией учащихся, сохранением и укреплением их здоровья, защитой прав, осуществлением деятельности, направленной на предупреждение отклонений в поведении и развитии детей.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118113" y="310064"/>
        <a:ext cx="7891774" cy="2183334"/>
      </dsp:txXfrm>
    </dsp:sp>
    <dsp:sp modelId="{A413817D-10F2-408E-8227-4577ADAB1AFC}">
      <dsp:nvSpPr>
        <dsp:cNvPr id="0" name=""/>
        <dsp:cNvSpPr/>
      </dsp:nvSpPr>
      <dsp:spPr>
        <a:xfrm>
          <a:off x="0" y="2674871"/>
          <a:ext cx="8128000" cy="2419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Деятельность такого сотрудника регулируется специальными документами, в том числе профессиональным стандартом (ПС).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118113" y="2792984"/>
        <a:ext cx="7891774" cy="21833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67F67-8374-4709-9B51-40FB98A095C5}">
      <dsp:nvSpPr>
        <dsp:cNvPr id="0" name=""/>
        <dsp:cNvSpPr/>
      </dsp:nvSpPr>
      <dsp:spPr>
        <a:xfrm>
          <a:off x="0" y="417303"/>
          <a:ext cx="8849946" cy="22358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i="1" kern="1200" dirty="0" smtClean="0">
              <a:solidFill>
                <a:schemeClr val="tx1"/>
              </a:solidFill>
            </a:rPr>
            <a:t>Пока этот нормативный документ носит </a:t>
          </a:r>
          <a:r>
            <a:rPr lang="ru-RU" sz="3900" b="1" i="1" u="sng" kern="1200" dirty="0" smtClean="0">
              <a:solidFill>
                <a:schemeClr val="tx1"/>
              </a:solidFill>
            </a:rPr>
            <a:t>рекомендательный</a:t>
          </a:r>
          <a:r>
            <a:rPr lang="ru-RU" sz="3900" i="1" kern="1200" dirty="0" smtClean="0">
              <a:solidFill>
                <a:schemeClr val="tx1"/>
              </a:solidFill>
            </a:rPr>
            <a:t> </a:t>
          </a:r>
          <a:r>
            <a:rPr lang="ru-RU" sz="3900" i="1" kern="1200" dirty="0" smtClean="0">
              <a:solidFill>
                <a:schemeClr val="tx1"/>
              </a:solidFill>
            </a:rPr>
            <a:t>характер </a:t>
          </a:r>
          <a:endParaRPr lang="ru-RU" sz="3900" i="1" kern="1200" dirty="0" smtClean="0">
            <a:solidFill>
              <a:schemeClr val="tx1"/>
            </a:solidFill>
          </a:endParaRPr>
        </a:p>
      </dsp:txBody>
      <dsp:txXfrm>
        <a:off x="109146" y="526449"/>
        <a:ext cx="8631654" cy="2017578"/>
      </dsp:txXfrm>
    </dsp:sp>
    <dsp:sp modelId="{378BE389-1303-4D04-8148-E5FFA8AC8243}">
      <dsp:nvSpPr>
        <dsp:cNvPr id="0" name=""/>
        <dsp:cNvSpPr/>
      </dsp:nvSpPr>
      <dsp:spPr>
        <a:xfrm>
          <a:off x="0" y="2765493"/>
          <a:ext cx="8849946" cy="22358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i="1" kern="1200" dirty="0" smtClean="0">
              <a:solidFill>
                <a:srgbClr val="C00000"/>
              </a:solidFill>
            </a:rPr>
            <a:t>Окончательно он вступит в силу с </a:t>
          </a:r>
        </a:p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i="1" kern="1200" dirty="0" smtClean="0">
              <a:solidFill>
                <a:srgbClr val="C00000"/>
              </a:solidFill>
            </a:rPr>
            <a:t>1 января 2020 года</a:t>
          </a:r>
          <a:r>
            <a:rPr lang="ru-RU" sz="3900" i="1" kern="1200" dirty="0" smtClean="0">
              <a:solidFill>
                <a:srgbClr val="C00000"/>
              </a:solidFill>
            </a:rPr>
            <a:t>, став </a:t>
          </a:r>
          <a:r>
            <a:rPr lang="ru-RU" sz="3900" b="1" i="1" u="sng" kern="1200" dirty="0" smtClean="0">
              <a:solidFill>
                <a:srgbClr val="C00000"/>
              </a:solidFill>
            </a:rPr>
            <a:t>обязательным</a:t>
          </a:r>
          <a:r>
            <a:rPr lang="ru-RU" sz="3900" i="1" kern="1200" dirty="0" smtClean="0">
              <a:solidFill>
                <a:srgbClr val="C00000"/>
              </a:solidFill>
            </a:rPr>
            <a:t> для всех российских </a:t>
          </a:r>
          <a:r>
            <a:rPr lang="ru-RU" sz="3900" i="1" kern="1200" dirty="0" smtClean="0">
              <a:solidFill>
                <a:srgbClr val="C00000"/>
              </a:solidFill>
            </a:rPr>
            <a:t>педагогов-психологов</a:t>
          </a:r>
          <a:endParaRPr lang="ru-RU" sz="3900" i="1" kern="1200" dirty="0">
            <a:solidFill>
              <a:srgbClr val="C00000"/>
            </a:solidFill>
          </a:endParaRPr>
        </a:p>
      </dsp:txBody>
      <dsp:txXfrm>
        <a:off x="109146" y="2874639"/>
        <a:ext cx="8631654" cy="20175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FF99CD-5D2A-4DD7-A64A-C4E1885775D8}">
      <dsp:nvSpPr>
        <dsp:cNvPr id="0" name=""/>
        <dsp:cNvSpPr/>
      </dsp:nvSpPr>
      <dsp:spPr>
        <a:xfrm>
          <a:off x="0" y="139904"/>
          <a:ext cx="3000374" cy="3317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rgbClr val="FF0000"/>
            </a:solidFill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</a:rPr>
            <a:t>Должностная инструкция, трудовой договор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При приеме на работу в должность «педагог-психолог</a:t>
          </a:r>
          <a:r>
            <a:rPr lang="ru-RU" sz="3200" kern="1200" dirty="0" smtClean="0">
              <a:solidFill>
                <a:schemeClr val="tx1"/>
              </a:solidFill>
            </a:rPr>
            <a:t>»  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0" y="139904"/>
        <a:ext cx="3000374" cy="3317868"/>
      </dsp:txXfrm>
    </dsp:sp>
    <dsp:sp modelId="{D1B94CB9-E718-4051-8681-225320736EBA}">
      <dsp:nvSpPr>
        <dsp:cNvPr id="0" name=""/>
        <dsp:cNvSpPr/>
      </dsp:nvSpPr>
      <dsp:spPr>
        <a:xfrm>
          <a:off x="3409596" y="245667"/>
          <a:ext cx="3000374" cy="32769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rgbClr val="FF000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0000"/>
              </a:solidFill>
            </a:rPr>
            <a:t>Процедуры аттестации, стимулирующие выплаты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При проведении аттестации педагогов-психологов внутри ОО, ППМС центров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09596" y="245667"/>
        <a:ext cx="3000374" cy="3276967"/>
      </dsp:txXfrm>
    </dsp:sp>
    <dsp:sp modelId="{BD654E18-16AA-4938-9857-E5E80BA23298}">
      <dsp:nvSpPr>
        <dsp:cNvPr id="0" name=""/>
        <dsp:cNvSpPr/>
      </dsp:nvSpPr>
      <dsp:spPr>
        <a:xfrm>
          <a:off x="6600824" y="139904"/>
          <a:ext cx="3000374" cy="3317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 smtClean="0">
            <a:solidFill>
              <a:srgbClr val="FF0000"/>
            </a:solidFill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0000"/>
              </a:solidFill>
            </a:rPr>
            <a:t>Процедуры и требования к аттестации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При проведении аттестации педагогов –психологов региональными органами управления образования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6600824" y="139904"/>
        <a:ext cx="3000374" cy="33178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72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2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3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57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81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19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856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35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9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54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83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7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0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3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9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610C30-5A9B-4361-93AE-66B011410200}" type="datetimeFigureOut">
              <a:rPr lang="ru-RU" smtClean="0"/>
              <a:pPr/>
              <a:t>сб 18.05.19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71376F-F34A-487E-A699-AD22C5EE98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3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404986" y="1860797"/>
            <a:ext cx="8401141" cy="1325563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Внедрение стандарта профессиональной деятельности </a:t>
            </a: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педагога-психолога</a:t>
            </a:r>
          </a:p>
          <a:p>
            <a:endParaRPr lang="ru-RU" dirty="0"/>
          </a:p>
          <a:p>
            <a:pPr algn="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							</a:t>
            </a:r>
            <a:endParaRPr lang="ru-RU" dirty="0"/>
          </a:p>
        </p:txBody>
      </p:sp>
      <p:pic>
        <p:nvPicPr>
          <p:cNvPr id="1026" name="Picture 2" descr="Картинки по запросу картинки про педагога-психоло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90" y="584872"/>
            <a:ext cx="3937528" cy="2953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72151" y="493884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 smtClean="0"/>
              <a:t>Педагог-психолог</a:t>
            </a:r>
          </a:p>
          <a:p>
            <a:pPr algn="r"/>
            <a:r>
              <a:rPr lang="ru-RU" sz="2400" dirty="0" smtClean="0"/>
              <a:t>МБОУ «</a:t>
            </a:r>
            <a:r>
              <a:rPr lang="ru-RU" sz="2400" dirty="0" err="1" smtClean="0"/>
              <a:t>Родниковская</a:t>
            </a:r>
            <a:r>
              <a:rPr lang="ru-RU" sz="2400" dirty="0" smtClean="0"/>
              <a:t> школа-гимназия» </a:t>
            </a:r>
            <a:r>
              <a:rPr lang="ru-RU" sz="2400" dirty="0" err="1" smtClean="0"/>
              <a:t>Кадурина</a:t>
            </a:r>
            <a:r>
              <a:rPr lang="ru-RU" sz="2400" dirty="0" smtClean="0"/>
              <a:t> Любовь Ивановна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345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Область применения стандарта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444732"/>
              </p:ext>
            </p:extLst>
          </p:nvPr>
        </p:nvGraphicFramePr>
        <p:xfrm>
          <a:off x="1295400" y="2557463"/>
          <a:ext cx="9601200" cy="3597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22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5632" y="719597"/>
            <a:ext cx="8655422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>
                <a:solidFill>
                  <a:schemeClr val="accent3">
                    <a:lumMod val="75000"/>
                  </a:schemeClr>
                </a:solidFill>
              </a:rPr>
              <a:t>Структура профессионального стандарта 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педагога-психолога: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4000" dirty="0">
                <a:solidFill>
                  <a:schemeClr val="accent3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1467796" y="2096608"/>
            <a:ext cx="8537388" cy="711534"/>
          </a:xfrm>
          <a:custGeom>
            <a:avLst/>
            <a:gdLst>
              <a:gd name="connsiteX0" fmla="*/ 0 w 8537388"/>
              <a:gd name="connsiteY0" fmla="*/ 144854 h 869108"/>
              <a:gd name="connsiteX1" fmla="*/ 144854 w 8537388"/>
              <a:gd name="connsiteY1" fmla="*/ 0 h 869108"/>
              <a:gd name="connsiteX2" fmla="*/ 8392534 w 8537388"/>
              <a:gd name="connsiteY2" fmla="*/ 0 h 869108"/>
              <a:gd name="connsiteX3" fmla="*/ 8537388 w 8537388"/>
              <a:gd name="connsiteY3" fmla="*/ 144854 h 869108"/>
              <a:gd name="connsiteX4" fmla="*/ 8537388 w 8537388"/>
              <a:gd name="connsiteY4" fmla="*/ 724254 h 869108"/>
              <a:gd name="connsiteX5" fmla="*/ 8392534 w 8537388"/>
              <a:gd name="connsiteY5" fmla="*/ 869108 h 869108"/>
              <a:gd name="connsiteX6" fmla="*/ 144854 w 8537388"/>
              <a:gd name="connsiteY6" fmla="*/ 869108 h 869108"/>
              <a:gd name="connsiteX7" fmla="*/ 0 w 8537388"/>
              <a:gd name="connsiteY7" fmla="*/ 724254 h 869108"/>
              <a:gd name="connsiteX8" fmla="*/ 0 w 8537388"/>
              <a:gd name="connsiteY8" fmla="*/ 144854 h 86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7388" h="869108">
                <a:moveTo>
                  <a:pt x="0" y="144854"/>
                </a:moveTo>
                <a:cubicBezTo>
                  <a:pt x="0" y="64853"/>
                  <a:pt x="64853" y="0"/>
                  <a:pt x="144854" y="0"/>
                </a:cubicBezTo>
                <a:lnTo>
                  <a:pt x="8392534" y="0"/>
                </a:lnTo>
                <a:cubicBezTo>
                  <a:pt x="8472535" y="0"/>
                  <a:pt x="8537388" y="64853"/>
                  <a:pt x="8537388" y="144854"/>
                </a:cubicBezTo>
                <a:lnTo>
                  <a:pt x="8537388" y="724254"/>
                </a:lnTo>
                <a:cubicBezTo>
                  <a:pt x="8537388" y="804255"/>
                  <a:pt x="8472535" y="869108"/>
                  <a:pt x="8392534" y="869108"/>
                </a:cubicBezTo>
                <a:lnTo>
                  <a:pt x="144854" y="869108"/>
                </a:lnTo>
                <a:cubicBezTo>
                  <a:pt x="64853" y="869108"/>
                  <a:pt x="0" y="804255"/>
                  <a:pt x="0" y="724254"/>
                </a:cubicBezTo>
                <a:lnTo>
                  <a:pt x="0" y="144854"/>
                </a:lnTo>
                <a:close/>
              </a:path>
            </a:pathLst>
          </a:custGeom>
          <a:gradFill flip="none" rotWithShape="1">
            <a:gsLst>
              <a:gs pos="34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30056" tIns="130056" rIns="130056" bIns="130056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kern="1200" dirty="0" smtClean="0"/>
              <a:t>1. Общие сведения.</a:t>
            </a:r>
            <a:endParaRPr lang="ru-RU" sz="3200" kern="1200" dirty="0"/>
          </a:p>
        </p:txBody>
      </p:sp>
      <p:sp>
        <p:nvSpPr>
          <p:cNvPr id="11" name="Полилиния 10"/>
          <p:cNvSpPr/>
          <p:nvPr/>
        </p:nvSpPr>
        <p:spPr>
          <a:xfrm>
            <a:off x="1467796" y="3056576"/>
            <a:ext cx="8537388" cy="869108"/>
          </a:xfrm>
          <a:custGeom>
            <a:avLst/>
            <a:gdLst>
              <a:gd name="connsiteX0" fmla="*/ 0 w 8537388"/>
              <a:gd name="connsiteY0" fmla="*/ 144854 h 869108"/>
              <a:gd name="connsiteX1" fmla="*/ 144854 w 8537388"/>
              <a:gd name="connsiteY1" fmla="*/ 0 h 869108"/>
              <a:gd name="connsiteX2" fmla="*/ 8392534 w 8537388"/>
              <a:gd name="connsiteY2" fmla="*/ 0 h 869108"/>
              <a:gd name="connsiteX3" fmla="*/ 8537388 w 8537388"/>
              <a:gd name="connsiteY3" fmla="*/ 144854 h 869108"/>
              <a:gd name="connsiteX4" fmla="*/ 8537388 w 8537388"/>
              <a:gd name="connsiteY4" fmla="*/ 724254 h 869108"/>
              <a:gd name="connsiteX5" fmla="*/ 8392534 w 8537388"/>
              <a:gd name="connsiteY5" fmla="*/ 869108 h 869108"/>
              <a:gd name="connsiteX6" fmla="*/ 144854 w 8537388"/>
              <a:gd name="connsiteY6" fmla="*/ 869108 h 869108"/>
              <a:gd name="connsiteX7" fmla="*/ 0 w 8537388"/>
              <a:gd name="connsiteY7" fmla="*/ 724254 h 869108"/>
              <a:gd name="connsiteX8" fmla="*/ 0 w 8537388"/>
              <a:gd name="connsiteY8" fmla="*/ 144854 h 86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7388" h="869108">
                <a:moveTo>
                  <a:pt x="0" y="144854"/>
                </a:moveTo>
                <a:cubicBezTo>
                  <a:pt x="0" y="64853"/>
                  <a:pt x="64853" y="0"/>
                  <a:pt x="144854" y="0"/>
                </a:cubicBezTo>
                <a:lnTo>
                  <a:pt x="8392534" y="0"/>
                </a:lnTo>
                <a:cubicBezTo>
                  <a:pt x="8472535" y="0"/>
                  <a:pt x="8537388" y="64853"/>
                  <a:pt x="8537388" y="144854"/>
                </a:cubicBezTo>
                <a:lnTo>
                  <a:pt x="8537388" y="724254"/>
                </a:lnTo>
                <a:cubicBezTo>
                  <a:pt x="8537388" y="804255"/>
                  <a:pt x="8472535" y="869108"/>
                  <a:pt x="8392534" y="869108"/>
                </a:cubicBezTo>
                <a:lnTo>
                  <a:pt x="144854" y="869108"/>
                </a:lnTo>
                <a:cubicBezTo>
                  <a:pt x="64853" y="869108"/>
                  <a:pt x="0" y="804255"/>
                  <a:pt x="0" y="724254"/>
                </a:cubicBezTo>
                <a:lnTo>
                  <a:pt x="0" y="144854"/>
                </a:lnTo>
                <a:close/>
              </a:path>
            </a:pathLst>
          </a:custGeom>
          <a:gradFill flip="none" rotWithShape="1">
            <a:gsLst>
              <a:gs pos="0">
                <a:srgbClr val="F6E3D5"/>
              </a:gs>
              <a:gs pos="33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30056" tIns="130056" rIns="130056" bIns="130056" numCol="1" spcCol="1270" anchor="ctr" anchorCtr="0">
            <a:noAutofit/>
          </a:bodyPr>
          <a:lstStyle/>
          <a:p>
            <a:pPr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2. Описание трудовых функций, входящих в профессиональный </a:t>
            </a:r>
            <a:r>
              <a:rPr lang="ru-RU" sz="3200" dirty="0" smtClean="0"/>
              <a:t>стандарт. </a:t>
            </a:r>
            <a:endParaRPr lang="ru-RU" sz="3200" dirty="0"/>
          </a:p>
        </p:txBody>
      </p:sp>
      <p:sp>
        <p:nvSpPr>
          <p:cNvPr id="12" name="Полилиния 11"/>
          <p:cNvSpPr/>
          <p:nvPr/>
        </p:nvSpPr>
        <p:spPr>
          <a:xfrm>
            <a:off x="1467796" y="4174118"/>
            <a:ext cx="8537388" cy="869108"/>
          </a:xfrm>
          <a:custGeom>
            <a:avLst/>
            <a:gdLst>
              <a:gd name="connsiteX0" fmla="*/ 0 w 8537388"/>
              <a:gd name="connsiteY0" fmla="*/ 144854 h 869108"/>
              <a:gd name="connsiteX1" fmla="*/ 144854 w 8537388"/>
              <a:gd name="connsiteY1" fmla="*/ 0 h 869108"/>
              <a:gd name="connsiteX2" fmla="*/ 8392534 w 8537388"/>
              <a:gd name="connsiteY2" fmla="*/ 0 h 869108"/>
              <a:gd name="connsiteX3" fmla="*/ 8537388 w 8537388"/>
              <a:gd name="connsiteY3" fmla="*/ 144854 h 869108"/>
              <a:gd name="connsiteX4" fmla="*/ 8537388 w 8537388"/>
              <a:gd name="connsiteY4" fmla="*/ 724254 h 869108"/>
              <a:gd name="connsiteX5" fmla="*/ 8392534 w 8537388"/>
              <a:gd name="connsiteY5" fmla="*/ 869108 h 869108"/>
              <a:gd name="connsiteX6" fmla="*/ 144854 w 8537388"/>
              <a:gd name="connsiteY6" fmla="*/ 869108 h 869108"/>
              <a:gd name="connsiteX7" fmla="*/ 0 w 8537388"/>
              <a:gd name="connsiteY7" fmla="*/ 724254 h 869108"/>
              <a:gd name="connsiteX8" fmla="*/ 0 w 8537388"/>
              <a:gd name="connsiteY8" fmla="*/ 144854 h 86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7388" h="869108">
                <a:moveTo>
                  <a:pt x="0" y="144854"/>
                </a:moveTo>
                <a:cubicBezTo>
                  <a:pt x="0" y="64853"/>
                  <a:pt x="64853" y="0"/>
                  <a:pt x="144854" y="0"/>
                </a:cubicBezTo>
                <a:lnTo>
                  <a:pt x="8392534" y="0"/>
                </a:lnTo>
                <a:cubicBezTo>
                  <a:pt x="8472535" y="0"/>
                  <a:pt x="8537388" y="64853"/>
                  <a:pt x="8537388" y="144854"/>
                </a:cubicBezTo>
                <a:lnTo>
                  <a:pt x="8537388" y="724254"/>
                </a:lnTo>
                <a:cubicBezTo>
                  <a:pt x="8537388" y="804255"/>
                  <a:pt x="8472535" y="869108"/>
                  <a:pt x="8392534" y="869108"/>
                </a:cubicBezTo>
                <a:lnTo>
                  <a:pt x="144854" y="869108"/>
                </a:lnTo>
                <a:cubicBezTo>
                  <a:pt x="64853" y="869108"/>
                  <a:pt x="0" y="804255"/>
                  <a:pt x="0" y="724254"/>
                </a:cubicBezTo>
                <a:lnTo>
                  <a:pt x="0" y="144854"/>
                </a:lnTo>
                <a:close/>
              </a:path>
            </a:pathLst>
          </a:custGeom>
          <a:gradFill flip="none" rotWithShape="1">
            <a:gsLst>
              <a:gs pos="22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30056" tIns="130056" rIns="130056" bIns="130056" numCol="1" spcCol="1270" anchor="ctr" anchorCtr="0">
            <a:noAutofit/>
          </a:bodyPr>
          <a:lstStyle/>
          <a:p>
            <a:pPr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3. Характеристика обобщенных трудовых функций.</a:t>
            </a:r>
          </a:p>
        </p:txBody>
      </p:sp>
      <p:sp>
        <p:nvSpPr>
          <p:cNvPr id="13" name="Полилиния 12"/>
          <p:cNvSpPr/>
          <p:nvPr/>
        </p:nvSpPr>
        <p:spPr>
          <a:xfrm>
            <a:off x="1379873" y="5291660"/>
            <a:ext cx="8537388" cy="869108"/>
          </a:xfrm>
          <a:custGeom>
            <a:avLst/>
            <a:gdLst>
              <a:gd name="connsiteX0" fmla="*/ 0 w 8537388"/>
              <a:gd name="connsiteY0" fmla="*/ 144854 h 869108"/>
              <a:gd name="connsiteX1" fmla="*/ 144854 w 8537388"/>
              <a:gd name="connsiteY1" fmla="*/ 0 h 869108"/>
              <a:gd name="connsiteX2" fmla="*/ 8392534 w 8537388"/>
              <a:gd name="connsiteY2" fmla="*/ 0 h 869108"/>
              <a:gd name="connsiteX3" fmla="*/ 8537388 w 8537388"/>
              <a:gd name="connsiteY3" fmla="*/ 144854 h 869108"/>
              <a:gd name="connsiteX4" fmla="*/ 8537388 w 8537388"/>
              <a:gd name="connsiteY4" fmla="*/ 724254 h 869108"/>
              <a:gd name="connsiteX5" fmla="*/ 8392534 w 8537388"/>
              <a:gd name="connsiteY5" fmla="*/ 869108 h 869108"/>
              <a:gd name="connsiteX6" fmla="*/ 144854 w 8537388"/>
              <a:gd name="connsiteY6" fmla="*/ 869108 h 869108"/>
              <a:gd name="connsiteX7" fmla="*/ 0 w 8537388"/>
              <a:gd name="connsiteY7" fmla="*/ 724254 h 869108"/>
              <a:gd name="connsiteX8" fmla="*/ 0 w 8537388"/>
              <a:gd name="connsiteY8" fmla="*/ 144854 h 869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37388" h="869108">
                <a:moveTo>
                  <a:pt x="0" y="144854"/>
                </a:moveTo>
                <a:cubicBezTo>
                  <a:pt x="0" y="64853"/>
                  <a:pt x="64853" y="0"/>
                  <a:pt x="144854" y="0"/>
                </a:cubicBezTo>
                <a:lnTo>
                  <a:pt x="8392534" y="0"/>
                </a:lnTo>
                <a:cubicBezTo>
                  <a:pt x="8472535" y="0"/>
                  <a:pt x="8537388" y="64853"/>
                  <a:pt x="8537388" y="144854"/>
                </a:cubicBezTo>
                <a:lnTo>
                  <a:pt x="8537388" y="724254"/>
                </a:lnTo>
                <a:cubicBezTo>
                  <a:pt x="8537388" y="804255"/>
                  <a:pt x="8472535" y="869108"/>
                  <a:pt x="8392534" y="869108"/>
                </a:cubicBezTo>
                <a:lnTo>
                  <a:pt x="144854" y="869108"/>
                </a:lnTo>
                <a:cubicBezTo>
                  <a:pt x="64853" y="869108"/>
                  <a:pt x="0" y="804255"/>
                  <a:pt x="0" y="724254"/>
                </a:cubicBezTo>
                <a:lnTo>
                  <a:pt x="0" y="144854"/>
                </a:lnTo>
                <a:close/>
              </a:path>
            </a:pathLst>
          </a:custGeom>
          <a:gradFill flip="none" rotWithShape="1">
            <a:gsLst>
              <a:gs pos="19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30056" tIns="130056" rIns="130056" bIns="130056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dirty="0"/>
              <a:t>4. Сведения об организациях-разработчиках профессионального стандарта.</a:t>
            </a:r>
          </a:p>
        </p:txBody>
      </p:sp>
    </p:spTree>
    <p:extLst>
      <p:ext uri="{BB962C8B-B14F-4D97-AF65-F5344CB8AC3E}">
        <p14:creationId xmlns:p14="http://schemas.microsoft.com/office/powerpoint/2010/main" val="23970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2578" y="1431384"/>
            <a:ext cx="4041803" cy="69821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1. «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Общие сведения»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34234" y="2680287"/>
            <a:ext cx="700828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    Наименование вида </a:t>
            </a:r>
          </a:p>
          <a:p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профессиональной деятельности:</a:t>
            </a:r>
          </a:p>
          <a:p>
            <a:pPr algn="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Деятельность по психолого-педагогическому сопровождению образовательного процесса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 descr="Картинки по запросу картинки для презентации люд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867" y="2928518"/>
            <a:ext cx="3250377" cy="2834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4234" y="714538"/>
            <a:ext cx="10802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ПЕДАГОГ-ПСИХОЛОГ (психолог в сфере образования)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49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67811" y="1312394"/>
            <a:ext cx="8938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</a:rPr>
              <a:t>Основная цель вида профессиональной деятельности: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7811" y="1816589"/>
            <a:ext cx="982516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Психолого-педагогическое сопровождение образовательного процесса </a:t>
            </a:r>
            <a:endParaRPr lang="ru-RU" sz="22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в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образовательных организациях общего, 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профессионального</a:t>
            </a:r>
          </a:p>
          <a:p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и дополнительного образования, основных и дополнительных образовательных программ; </a:t>
            </a:r>
            <a:endParaRPr lang="ru-RU" sz="22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оказание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психолого-педагогической помощи лицам с ограниченными возможностями здоровья, испытывающим трудности в освоении основных общеобразовательных программ, развитии и социальной адаптации, </a:t>
            </a:r>
            <a:endParaRPr lang="ru-RU" sz="2200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в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том числе </a:t>
            </a:r>
            <a:r>
              <a:rPr lang="ru-RU" sz="2200" dirty="0" smtClean="0">
                <a:solidFill>
                  <a:schemeClr val="accent3">
                    <a:lumMod val="75000"/>
                  </a:schemeClr>
                </a:solidFill>
              </a:rPr>
              <a:t>несовершеннолетним 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</a:rPr>
              <a:t>обучающимся, признанным в случаях и в порядке, которые предусмотрены уголовно-процессуальным законодательством, подозреваемыми, обвиняемыми или подсудимыми по уголовному делу либо являющихся потерпевшими или свидетелями преступления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98029" y="614184"/>
            <a:ext cx="4041803" cy="69821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1. «Общие сведения»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6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078" y="561276"/>
            <a:ext cx="9601196" cy="1303867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2. «Описание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трудовых функций,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входящих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в профессиональный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стандарт»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336078" y="2566313"/>
            <a:ext cx="1981049" cy="786465"/>
            <a:chOff x="789022" y="1293943"/>
            <a:chExt cx="3289492" cy="2469377"/>
          </a:xfrm>
        </p:grpSpPr>
        <p:sp>
          <p:nvSpPr>
            <p:cNvPr id="8" name="TextBox 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9022" y="3424766"/>
              <a:ext cx="32894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065304" y="2121319"/>
            <a:ext cx="10357160" cy="2410655"/>
          </a:xfrm>
          <a:prstGeom prst="roundRect">
            <a:avLst/>
          </a:prstGeom>
          <a:gradFill flip="none" rotWithShape="1">
            <a:gsLst>
              <a:gs pos="22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36078" y="2175480"/>
            <a:ext cx="976475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А.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 Психолого-педагогическое сопровождение образовательного процесса в образовательных организациях общего, профессионального и дополнительного образования, 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</a:rPr>
              <a:t>сопровождение основных и дополнительных образовательных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программ (3.1.)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7" name="Picture 2" descr="Картинки по запросу АУДИ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429" y="3935719"/>
            <a:ext cx="2358035" cy="235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75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483" y="429071"/>
            <a:ext cx="10706987" cy="37123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 2. «Описание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трудовых функций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, входящих 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в профессиональный стандарт»</a:t>
            </a: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797500"/>
              </p:ext>
            </p:extLst>
          </p:nvPr>
        </p:nvGraphicFramePr>
        <p:xfrm>
          <a:off x="1018952" y="1161144"/>
          <a:ext cx="10213155" cy="49703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42985"/>
                <a:gridCol w="2872804"/>
                <a:gridCol w="6897366"/>
              </a:tblGrid>
              <a:tr h="33704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22080" algn="l"/>
                        </a:tabLst>
                      </a:pPr>
                      <a:r>
                        <a:rPr lang="ru-RU" sz="1600" dirty="0">
                          <a:effectLst/>
                        </a:rPr>
                        <a:t>Обобщенные трудовые функции</a:t>
                      </a:r>
                      <a:endParaRPr lang="ru-RU" sz="16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22080" algn="l"/>
                        </a:tabLst>
                      </a:pPr>
                      <a:r>
                        <a:rPr lang="ru-RU" sz="1600" dirty="0">
                          <a:effectLst/>
                        </a:rPr>
                        <a:t>Трудовые функции</a:t>
                      </a:r>
                      <a:endParaRPr lang="ru-RU" sz="16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9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22080" algn="l"/>
                        </a:tabLst>
                      </a:pPr>
                      <a:r>
                        <a:rPr lang="ru-RU" sz="1400" kern="1200" dirty="0">
                          <a:effectLst/>
                        </a:rPr>
                        <a:t>код</a:t>
                      </a:r>
                      <a:endParaRPr lang="ru-RU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22080" algn="l"/>
                        </a:tabLst>
                      </a:pPr>
                      <a:r>
                        <a:rPr lang="ru-RU" sz="1400" kern="1200" dirty="0">
                          <a:effectLst/>
                        </a:rPr>
                        <a:t>наименование</a:t>
                      </a:r>
                      <a:endParaRPr lang="ru-RU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022080" algn="l"/>
                        </a:tabLst>
                      </a:pPr>
                      <a:r>
                        <a:rPr lang="ru-RU" sz="1400" kern="1200" dirty="0">
                          <a:effectLst/>
                        </a:rPr>
                        <a:t>наименование</a:t>
                      </a:r>
                      <a:endParaRPr lang="ru-RU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086"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400" kern="1200" dirty="0">
                          <a:effectLst/>
                        </a:rPr>
                        <a:t>А</a:t>
                      </a:r>
                      <a:endParaRPr lang="ru-RU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Психолого-педагогическое сопровождение образовательного процесса в образовательных организациях общего, профессионального и дополнительного образования, сопровождение основных и дополнительных образовательных программ.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(3.1.)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Психолого-педагогическое и методическое сопровождение реализации основных и дополнительных образовательных программ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Психологическая экспертиза (оценка) комфортности и безопасности образовательной среды образовательных организаций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Психологическое консультирование субъектов образовательного процесса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0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Коррекционно-развивающая работа с детьми и обучающимися, в том числе работа по восстановлению и реабилитации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Психологическая диагностика детей и обучающихся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0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>
                          <a:effectLst/>
                        </a:rPr>
                        <a:t>Психологическое просвещение субъектов образовательного процесса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11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22080" algn="l"/>
                        </a:tabLst>
                      </a:pPr>
                      <a:r>
                        <a:rPr lang="ru-RU" sz="1800" dirty="0" err="1">
                          <a:effectLst/>
                        </a:rPr>
                        <a:t>Психопрофилактика</a:t>
                      </a:r>
                      <a:r>
                        <a:rPr lang="ru-RU" sz="1800" dirty="0">
                          <a:effectLst/>
                        </a:rPr>
                        <a:t> (профессиональная деятельность, направленная на сохранение и укрепление психологического здоровья обучающихся в процессе обучения и воспитания в образовательных организациях)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334" marR="44334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8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078" y="561276"/>
            <a:ext cx="9601196" cy="1303867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2.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«Описание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трудовых функций,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входящих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в профессиональный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стандарт»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336078" y="2566313"/>
            <a:ext cx="1981049" cy="786465"/>
            <a:chOff x="789022" y="1293943"/>
            <a:chExt cx="3289492" cy="2469377"/>
          </a:xfrm>
        </p:grpSpPr>
        <p:sp>
          <p:nvSpPr>
            <p:cNvPr id="8" name="TextBox 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9022" y="3424766"/>
              <a:ext cx="32894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876314" y="1690681"/>
            <a:ext cx="10357160" cy="3108543"/>
          </a:xfrm>
          <a:prstGeom prst="roundRect">
            <a:avLst/>
          </a:prstGeom>
          <a:gradFill flip="none" rotWithShape="1">
            <a:gsLst>
              <a:gs pos="2200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72515" y="1690681"/>
            <a:ext cx="97647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В. 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</a:rPr>
              <a:t>Оказание психолого-педагогической помощи лицам с ограниченными возможностями здоровья, испытывающим трудности в освоении основных общеобразовательных программ, развитии и социальной адаптации, в том числе несовершеннолетним обучающимся, признанным в случаях и в порядке, которые предусмотрены уголовно-процессуальным законодательством, подозреваемыми, обвиняемыми или подсудимыми по уголовному делу либо являющихся потерпевшими или свидетелями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преступления (3.2.)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942" y="499252"/>
            <a:ext cx="7576458" cy="55082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4286" y="681397"/>
            <a:ext cx="39043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Какими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компетенциями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должен владеть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педагог-психолог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?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81784037"/>
              </p:ext>
            </p:extLst>
          </p:nvPr>
        </p:nvGraphicFramePr>
        <p:xfrm>
          <a:off x="740229" y="719666"/>
          <a:ext cx="9419771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433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50788" y="1725750"/>
            <a:ext cx="47177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Каждая из сфер деятельности по психолого-педагогическому сопровождению образовательного процесса (А, В) представлена с точки зрения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трудовых действий,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необходимых умений,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необходимых знаний. 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05182" y="882674"/>
            <a:ext cx="10122106" cy="67035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3. «Характеристика </a:t>
            </a:r>
            <a:r>
              <a:rPr lang="ru-RU" sz="3200" dirty="0">
                <a:solidFill>
                  <a:schemeClr val="accent3">
                    <a:lumMod val="75000"/>
                  </a:schemeClr>
                </a:solidFill>
              </a:rPr>
              <a:t>обобщенных трудовых функций»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989" y="1837328"/>
            <a:ext cx="4628125" cy="323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2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3"/>
                </a:solidFill>
              </a:rPr>
              <a:t>Профессиональный стандарт </a:t>
            </a:r>
            <a:r>
              <a:rPr lang="ru-RU" sz="2400" b="1" dirty="0" smtClean="0">
                <a:solidFill>
                  <a:schemeClr val="accent3"/>
                </a:solidFill>
              </a:rPr>
              <a:t>педагога-психолога</a:t>
            </a:r>
            <a:r>
              <a:rPr lang="ru-RU" sz="2400" dirty="0" smtClean="0"/>
              <a:t>:</a:t>
            </a:r>
            <a:br>
              <a:rPr lang="ru-RU" sz="2400" dirty="0" smtClean="0"/>
            </a:br>
            <a:r>
              <a:rPr lang="ru-RU" sz="2400" b="1" dirty="0" smtClean="0">
                <a:cs typeface="Aharoni" panose="02010803020104030203" pitchFamily="2" charset="-79"/>
              </a:rPr>
              <a:t>документ</a:t>
            </a:r>
            <a:r>
              <a:rPr lang="ru-RU" sz="2400" b="1" dirty="0">
                <a:cs typeface="Aharoni" panose="02010803020104030203" pitchFamily="2" charset="-79"/>
              </a:rPr>
              <a:t>, включающий перечень профессиональных </a:t>
            </a:r>
            <a:r>
              <a:rPr lang="ru-RU" sz="2400" b="1" dirty="0" smtClean="0">
                <a:cs typeface="Aharoni" panose="02010803020104030203" pitchFamily="2" charset="-79"/>
              </a:rPr>
              <a:t> </a:t>
            </a:r>
            <a:r>
              <a:rPr lang="ru-RU" sz="2400" b="1" dirty="0">
                <a:cs typeface="Aharoni" panose="02010803020104030203" pitchFamily="2" charset="-79"/>
              </a:rPr>
              <a:t>требований к</a:t>
            </a:r>
            <a:br>
              <a:rPr lang="ru-RU" sz="2400" b="1" dirty="0">
                <a:cs typeface="Aharoni" panose="02010803020104030203" pitchFamily="2" charset="-79"/>
              </a:rPr>
            </a:b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7801528"/>
              </p:ext>
            </p:extLst>
          </p:nvPr>
        </p:nvGraphicFramePr>
        <p:xfrm>
          <a:off x="1295400" y="2557463"/>
          <a:ext cx="9601200" cy="3317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224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619618"/>
              </p:ext>
            </p:extLst>
          </p:nvPr>
        </p:nvGraphicFramePr>
        <p:xfrm>
          <a:off x="1295400" y="1180532"/>
          <a:ext cx="10012680" cy="487680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298857"/>
                <a:gridCol w="8713823"/>
              </a:tblGrid>
              <a:tr h="543793">
                <a:tc row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Трудовые действия</a:t>
                      </a:r>
                      <a:endParaRPr lang="ru-RU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Формирование и реализация планов развивающей работы с обучающимися с учетом их индивидуально-психологических особенностей</a:t>
                      </a:r>
                      <a:endParaRPr lang="ru-RU" sz="2000" b="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Разработка программ развития универсальных учебных действий, программ воспитания и социализации обучающихся, воспитанников, коррекционных программ</a:t>
                      </a:r>
                      <a:endParaRPr lang="ru-RU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Разработка психологических рекомендаций по формированию и реализации индивидуальных учебных планов для творчески одаренных обучающихся и воспитанников</a:t>
                      </a:r>
                      <a:endParaRPr lang="ru-RU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7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Разработка совместно с педагогом индивидуальных учебных планов обучающихся с учетом их психологических особенностей</a:t>
                      </a:r>
                      <a:endParaRPr lang="ru-RU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Разработка и реализация мониторинга личностной и </a:t>
                      </a:r>
                      <a:r>
                        <a:rPr lang="ru-RU" sz="20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метапредметной</a:t>
                      </a:r>
                      <a:r>
                        <a:rPr lang="ru-RU" sz="20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 составляющей результатов освоения основной общеобразовательной программы, установленной федеральными государственными образовательными стандартами</a:t>
                      </a:r>
                      <a:endParaRPr lang="ru-RU" sz="20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7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4800"/>
                          </a:solidFill>
                          <a:effectLst/>
                        </a:rPr>
                        <a:t>Оформление и ведение документации (планы работы, протоколы, журналы, психологические заключения и отчеты)</a:t>
                      </a:r>
                      <a:endParaRPr lang="ru-RU" sz="2000" dirty="0">
                        <a:solidFill>
                          <a:srgbClr val="0048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2087361" y="246255"/>
            <a:ext cx="867590" cy="692057"/>
            <a:chOff x="1" y="3982"/>
            <a:chExt cx="591162" cy="8445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Нашивка 8"/>
            <p:cNvSpPr/>
            <p:nvPr/>
          </p:nvSpPr>
          <p:spPr>
            <a:xfrm rot="5400000">
              <a:off x="-126677" y="130660"/>
              <a:ext cx="844518" cy="591162"/>
            </a:xfrm>
            <a:prstGeom prst="flowChartOffpageConnector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1" y="299563"/>
              <a:ext cx="591162" cy="253356"/>
            </a:xfrm>
            <a:prstGeom prst="flowChartOffpageConnector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3.1.1.</a:t>
              </a:r>
              <a:endParaRPr lang="ru-RU" sz="2400" b="1" kern="1200" dirty="0"/>
            </a:p>
          </p:txBody>
        </p:sp>
      </p:grpSp>
      <p:sp>
        <p:nvSpPr>
          <p:cNvPr id="8" name="Прямоугольник с двумя скругленными соседними углами 7"/>
          <p:cNvSpPr/>
          <p:nvPr/>
        </p:nvSpPr>
        <p:spPr>
          <a:xfrm rot="5400000">
            <a:off x="6503549" y="-3302342"/>
            <a:ext cx="692056" cy="7789251"/>
          </a:xfrm>
          <a:prstGeom prst="round2Same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2978382" y="177180"/>
            <a:ext cx="7887738" cy="830205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8890" rIns="8890" bIns="8890" numCol="1" spcCol="1270" anchor="ctr" anchorCtr="0">
            <a:noAutofit/>
          </a:bodyPr>
          <a:lstStyle/>
          <a:p>
            <a:pPr marL="0" lvl="1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kern="1200" dirty="0" smtClean="0">
                <a:solidFill>
                  <a:schemeClr val="accent3">
                    <a:lumMod val="75000"/>
                  </a:schemeClr>
                </a:solidFill>
              </a:rPr>
              <a:t>Психолого-педагогическое и методическое сопровождение реализации основных и дополнительных образовательных программ</a:t>
            </a:r>
            <a:endParaRPr lang="ru-RU" sz="2000" kern="12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9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220" y="474720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Необходимые умения: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646188"/>
              </p:ext>
            </p:extLst>
          </p:nvPr>
        </p:nvGraphicFramePr>
        <p:xfrm>
          <a:off x="1076325" y="936385"/>
          <a:ext cx="10344149" cy="5212080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2">
                    <a:lumMod val="60000"/>
                    <a:lumOff val="40000"/>
                  </a:schemeClr>
                </a:solidFill>
                <a:tableStyleId>{72833802-FEF1-4C79-8D5D-14CF1EAF98D9}</a:tableStyleId>
              </a:tblPr>
              <a:tblGrid>
                <a:gridCol w="10344149"/>
              </a:tblGrid>
              <a:tr h="458546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И</a:t>
                      </a:r>
                      <a:r>
                        <a:rPr lang="ru-RU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спользовать качественные и количественные методы психологического обследования.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Обрабатывать и интерпретировать результаты обследований.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Анализировать возможности и ограничения используемых педагогических технологий, методов и средств обучения с учетом возрастного и психофизического развития обучающихся.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Разрабатывать психологические рекомендации по проектированию образовательной среды, обеспечивающей преемственность содержания и форм организации образовательного процесса по отношению ко всем уровням реализации основных общеобразовательных программ.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Проводить мониторинг личностных и </a:t>
                      </a:r>
                      <a:r>
                        <a:rPr lang="ru-RU" sz="1800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метапредметных</a:t>
                      </a: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 результатов освоения основной общеобразовательной программы с использованием современных средств информационно-коммуникационных технологий (ИКТ).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Разрабатывать и реализовывать дополнительные образовательные программы, направленные на развитие психолого-педагогической компетентности педагогических и административных работников, родителей (законных представителей) обучающихся.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Владеть приемами преподавания, организации дискуссий, проведения интерактивных форм занятий.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Разрабатывать индивидуальные учебные планы, анализировать и выбирать оптимальные педагогические технологии обучения и воспитания обучающихся в соответствии с их возрастными и психофизическими особенностями.</a:t>
                      </a:r>
                      <a:endParaRPr lang="ru-RU" sz="1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95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220" y="474720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A58077"/>
                </a:solidFill>
              </a:rPr>
              <a:t>Необходимые знания: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804324"/>
              </p:ext>
            </p:extLst>
          </p:nvPr>
        </p:nvGraphicFramePr>
        <p:xfrm>
          <a:off x="1076325" y="936384"/>
          <a:ext cx="10344149" cy="4969115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2">
                    <a:lumMod val="40000"/>
                    <a:lumOff val="60000"/>
                  </a:schemeClr>
                </a:solidFill>
                <a:tableStyleId>{72833802-FEF1-4C79-8D5D-14CF1EAF98D9}</a:tableStyleId>
              </a:tblPr>
              <a:tblGrid>
                <a:gridCol w="10344149"/>
              </a:tblGrid>
              <a:tr h="4969115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Методология психолого-педагогической науки, основы возрастной и педагогической психологии, методы, используемые в педагогике и психологии.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Методологические основы организации и проведения мониторинга личностных и </a:t>
                      </a:r>
                      <a:r>
                        <a:rPr lang="ru-RU" sz="1800" b="1" kern="1200" dirty="0" err="1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метапредметных</a:t>
                      </a: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результатов освоения основной общеобразовательной программы обучающимися на всех уровнях общего образования.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Теория и методы организации психологического исследования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статистического анализа данных психологического исследования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верификации результатов исследования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интерпретации и представления результатов исследования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Методологические основы проектирования образовательной среды, основы </a:t>
                      </a:r>
                      <a:r>
                        <a:rPr lang="ru-RU" sz="1800" b="1" kern="1200" dirty="0" err="1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психодидактики</a:t>
                      </a:r>
                      <a:endParaRPr lang="ru-RU" sz="1800" b="1" kern="1200" dirty="0" smtClean="0">
                        <a:solidFill>
                          <a:srgbClr val="9933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организационно-методического сопровождения основных общеобразовательных программ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9933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Профессиональная этика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Международные нормы и договоры в области прав ребенка и образования детей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Законодательство Российской Федерации в сфере труда, образования и прав ребенка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нормативные документы, касающиеся организации и осуществления профессиональной деятельности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Федеральные государственные образовательные стандарты общего образования</a:t>
                      </a:r>
                      <a:endParaRPr lang="ru-RU" sz="1800" b="1" kern="1200" dirty="0">
                        <a:solidFill>
                          <a:srgbClr val="0048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CB97">
                            <a:tint val="66000"/>
                            <a:satMod val="160000"/>
                          </a:srgbClr>
                        </a:gs>
                        <a:gs pos="50000">
                          <a:srgbClr val="FFCB97">
                            <a:tint val="44500"/>
                            <a:satMod val="160000"/>
                          </a:srgbClr>
                        </a:gs>
                        <a:gs pos="100000">
                          <a:srgbClr val="FFCB97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6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735207"/>
              </p:ext>
            </p:extLst>
          </p:nvPr>
        </p:nvGraphicFramePr>
        <p:xfrm>
          <a:off x="1310640" y="1649517"/>
          <a:ext cx="9086333" cy="445945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280160"/>
                <a:gridCol w="7806173"/>
              </a:tblGrid>
              <a:tr h="592198"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Психологический мониторинг и анализ эффективности использования методов и средств образовательной деятельности</a:t>
                      </a:r>
                      <a:endParaRPr lang="ru-RU" sz="2000" b="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Психологическая экспертиза программ развития образовательной организации с целью определения степени безопасности и комфортности образовательной среды</a:t>
                      </a:r>
                      <a:endParaRPr lang="ru-RU" sz="200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педагогов и преподавателей образовательных организаций при выборе образовательных технологий с учетом индивидуально-психологических особенностей и образовательных потребностей обучающихся </a:t>
                      </a:r>
                      <a:endParaRPr lang="ru-RU" sz="200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Оказание психологической поддержки педагогам и преподавателям в проектной деятельности по совершенствованию образовательного процесса</a:t>
                      </a:r>
                      <a:endParaRPr lang="ru-RU" sz="2000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1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rgbClr val="004800"/>
                          </a:solidFill>
                          <a:latin typeface="+mn-lt"/>
                          <a:ea typeface="+mn-ea"/>
                          <a:cs typeface="+mn-cs"/>
                        </a:rPr>
                        <a:t>Ведение профессиональной документации (планы работы, протоколы, журналы, психологические заключения и отчеты)</a:t>
                      </a:r>
                      <a:endParaRPr lang="ru-RU" sz="2000" kern="1200" dirty="0">
                        <a:solidFill>
                          <a:srgbClr val="0048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1636110" y="652372"/>
            <a:ext cx="957695" cy="692057"/>
            <a:chOff x="1" y="3982"/>
            <a:chExt cx="591162" cy="844518"/>
          </a:xfr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Нашивка 8"/>
            <p:cNvSpPr/>
            <p:nvPr/>
          </p:nvSpPr>
          <p:spPr>
            <a:xfrm rot="5400000">
              <a:off x="-126677" y="130660"/>
              <a:ext cx="844518" cy="591162"/>
            </a:xfrm>
            <a:prstGeom prst="flowChartOffpageConnector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1" y="228643"/>
              <a:ext cx="591162" cy="395195"/>
            </a:xfrm>
            <a:prstGeom prst="flowChartOffpageConnector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3.1.2.</a:t>
              </a:r>
              <a:endParaRPr lang="ru-RU" sz="2000" b="1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605521" y="583299"/>
            <a:ext cx="7715250" cy="830205"/>
            <a:chOff x="-1425248" y="-11911"/>
            <a:chExt cx="8828608" cy="51326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2775130" y="-4169584"/>
              <a:ext cx="427852" cy="8828607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-1398436" y="-11911"/>
              <a:ext cx="8801796" cy="51326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marL="0" lvl="1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000" dirty="0">
                  <a:solidFill>
                    <a:schemeClr val="accent3">
                      <a:lumMod val="50000"/>
                    </a:schemeClr>
                  </a:solidFill>
                </a:rPr>
                <a:t>Психологическая экспертиза (оценка) комфортности и безопасности образовательной среды образовательных </a:t>
              </a:r>
              <a:r>
                <a:rPr lang="ru-RU" sz="2000" dirty="0" smtClean="0">
                  <a:solidFill>
                    <a:schemeClr val="accent3">
                      <a:lumMod val="50000"/>
                    </a:schemeClr>
                  </a:solidFill>
                </a:rPr>
                <a:t>организаций</a:t>
              </a:r>
              <a:endParaRPr lang="ru-RU" sz="2000" kern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21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6520" y="550920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Необходимые умения: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770573"/>
              </p:ext>
            </p:extLst>
          </p:nvPr>
        </p:nvGraphicFramePr>
        <p:xfrm>
          <a:off x="923200" y="1004090"/>
          <a:ext cx="10262235" cy="5151120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2">
                    <a:lumMod val="60000"/>
                    <a:lumOff val="40000"/>
                  </a:schemeClr>
                </a:solidFill>
                <a:tableStyleId>{72833802-FEF1-4C79-8D5D-14CF1EAF98D9}</a:tableStyleId>
              </a:tblPr>
              <a:tblGrid>
                <a:gridCol w="10262235"/>
              </a:tblGrid>
              <a:tr h="4989195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Владеть приемами работы с педагогами и преподавателями по организации эффективных учебных взаимодействий с обучающимися и обучающихся между собой.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Владеть приемами повышения психолого-педагогической компетентности родителей (законных представителей), педагогов, преподавателей и администрации образовательной организации.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Разрабатывать совместно с педагогами и преподавателями индивидуальный образовательный маршрут с учетом особенностей и образовательных потребностей конкретного обучающегося.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Участвовать в поиске путей совершенствования образовательного процесса совместно с педагогическим коллективом.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Разрабатывать и реализовывать программы психологического сопровождения инновационных процессов в образовательной организации, в том числе программы поддержки объединений обучающихся и ученического самоуправления.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Владеть методами психологической оценки параметров образовательной среды, в том числе ее безопасности и комфортности, и образовательные технологий.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ru-RU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86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6045" y="655695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Необходимые знания: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090206"/>
              </p:ext>
            </p:extLst>
          </p:nvPr>
        </p:nvGraphicFramePr>
        <p:xfrm>
          <a:off x="1000125" y="1400175"/>
          <a:ext cx="10344149" cy="4445522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2">
                    <a:lumMod val="40000"/>
                    <a:lumOff val="60000"/>
                  </a:schemeClr>
                </a:solidFill>
                <a:tableStyleId>{72833802-FEF1-4C79-8D5D-14CF1EAF98D9}</a:tableStyleId>
              </a:tblPr>
              <a:tblGrid>
                <a:gridCol w="10344149"/>
              </a:tblGrid>
              <a:tr h="444552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История и теория проектирования образовательных систем.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Теории и методы педагогической психологии, история и теории организации образовательного процесса.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Методы психолого-педагогической диагностики, используемые в мониторинге оценки качества результатов и содержания образовательного процесса.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Процедуры и методы интерпретации и представления результатов психолого-педагогического обследования.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Психологические методы оценки параметров образовательной среды, в том числе комфортности и психологической безопасности образовательной среды.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Международные нормы и договоры в области прав ребенка и образования детей.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Законодательство Российской Федерации в сфере труда, образования и прав ребенка.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нормативные документы, касающиеся организации и осуществления профессиональной деятельности.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dirty="0" smtClean="0">
                          <a:solidFill>
                            <a:srgbClr val="004800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Федеральные государственные образовательные стандарты общего образования.</a:t>
                      </a:r>
                      <a:endParaRPr lang="ru-RU" sz="2000" b="0" dirty="0">
                        <a:solidFill>
                          <a:srgbClr val="0048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84000">
                          <a:schemeClr val="accent1">
                            <a:lumMod val="95000"/>
                            <a:lumOff val="5000"/>
                          </a:schemeClr>
                        </a:gs>
                        <a:gs pos="100000">
                          <a:schemeClr val="accent1">
                            <a:lumMod val="60000"/>
                          </a:scheme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052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64054"/>
              </p:ext>
            </p:extLst>
          </p:nvPr>
        </p:nvGraphicFramePr>
        <p:xfrm>
          <a:off x="1164148" y="1265888"/>
          <a:ext cx="9854372" cy="487680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520148"/>
                <a:gridCol w="8334224"/>
              </a:tblGrid>
              <a:tr h="543793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обучающихся по проблемам самопознания, профессионального самоопределения, личностным проблемам, вопросам взаимоотношений в коллективе и другим вопросам.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администрации, педагогов, преподавателей и других работников образовательных организаций по проблемам взаимоотношений в трудовом коллективе и другим профессиональным вопросам.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2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педагогов и преподавателей по вопросам разработки и реализации индивидуальных программ для построения индивидуального образовательного маршрута с учетом особенностей и образовательных потребностей конкретного обучающегося.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родителей (законных представителей) по проблемам взаимоотношений с обучающимися, их развития, профессионального самоопределения и другим вопросам.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Консультирование администрации образовательной организации, педагогов, преподавателей, родителей (законных представителей) по психологическим проблемам обучения, воспитания и развития обучающихся.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1639894" y="291396"/>
            <a:ext cx="867590" cy="692057"/>
            <a:chOff x="1" y="3982"/>
            <a:chExt cx="591162" cy="844518"/>
          </a:xfrm>
          <a:solidFill>
            <a:srgbClr val="7D5B53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Нашивка 8"/>
            <p:cNvSpPr/>
            <p:nvPr/>
          </p:nvSpPr>
          <p:spPr>
            <a:xfrm rot="5400000">
              <a:off x="-126677" y="130660"/>
              <a:ext cx="844518" cy="591162"/>
            </a:xfrm>
            <a:prstGeom prst="flowChartOffpageConnector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1" y="299563"/>
              <a:ext cx="591162" cy="253356"/>
            </a:xfrm>
            <a:prstGeom prst="flowChartOffpageConnector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/>
                <a:t>3.1.3.</a:t>
              </a:r>
              <a:endParaRPr lang="ru-RU" sz="2400" b="1" kern="1200" dirty="0"/>
            </a:p>
          </p:txBody>
        </p:sp>
      </p:grpSp>
      <p:sp>
        <p:nvSpPr>
          <p:cNvPr id="8" name="Прямоугольник с двумя скругленными соседними углами 7"/>
          <p:cNvSpPr/>
          <p:nvPr/>
        </p:nvSpPr>
        <p:spPr>
          <a:xfrm rot="5400000">
            <a:off x="6019081" y="-3220198"/>
            <a:ext cx="692056" cy="7715249"/>
          </a:xfrm>
          <a:prstGeom prst="round2Same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Прямоугольник 8"/>
          <p:cNvSpPr/>
          <p:nvPr/>
        </p:nvSpPr>
        <p:spPr>
          <a:xfrm>
            <a:off x="1840427" y="222323"/>
            <a:ext cx="7691819" cy="830205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9568" tIns="8890" rIns="8890" bIns="8890" numCol="1" spcCol="1270" anchor="ctr" anchorCtr="0"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Психологическое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консультирование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	субъектов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образовательного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311049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7056" y="543516"/>
            <a:ext cx="3691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умения: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847056" y="2086729"/>
            <a:ext cx="10431555" cy="1289233"/>
            <a:chOff x="373360" y="1293942"/>
            <a:chExt cx="3705154" cy="4412249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73360" y="1293942"/>
              <a:ext cx="3705154" cy="441224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75307" y="2188642"/>
            <a:ext cx="10203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Разрабатывать совместно с педагогами и преподавателями индивидуальный образовательный маршрут с учетом особенностей и образовательных потребностей конкретного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обучающегося.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017" y="3523098"/>
            <a:ext cx="10350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Владеть способами оценки эффективности и совершенствования консультативной деятельности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28017" y="4457510"/>
            <a:ext cx="10350594" cy="1502442"/>
            <a:chOff x="373360" y="-108967"/>
            <a:chExt cx="3568669" cy="4412249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73360" y="-108967"/>
              <a:ext cx="3568669" cy="441224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075308" y="4603083"/>
            <a:ext cx="10203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Проводить индивидуальные и групповые консультации обучающихся по вопросам обучения, развития, проблемам осознанного и ответственного выбора дальнейшей профессиональной карьеры, самовоспитания, взаимоотношений со взрослыми и сверстниками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22575" y="985983"/>
            <a:ext cx="10203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</a:rPr>
              <a:t>Владеть приемами работы с педагогами, преподавателями с целью организации эффективных  взаимодействий, обучающихся и их общения в образовательных организациях и в 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семье.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99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7056" y="543516"/>
            <a:ext cx="3691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знания: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22575" y="1333019"/>
            <a:ext cx="10431555" cy="837883"/>
            <a:chOff x="373360" y="1293942"/>
            <a:chExt cx="3705154" cy="4412249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73360" y="1293942"/>
              <a:ext cx="3705154" cy="441224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22575" y="1446508"/>
            <a:ext cx="10203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Приемы организации совместной и индивидуальной деятельности обучающихся в соответствии с возрастными нормами их </a:t>
            </a:r>
            <a:r>
              <a:rPr lang="ru-RU" sz="2000" dirty="0" smtClean="0"/>
              <a:t>развития.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2575" y="2389788"/>
            <a:ext cx="103505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Этические нормы организации и проведения консультативной </a:t>
            </a:r>
            <a:r>
              <a:rPr lang="ru-RU" sz="2000" dirty="0" smtClean="0"/>
              <a:t>работы.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930555" y="3008784"/>
            <a:ext cx="7442614" cy="1877636"/>
            <a:chOff x="375883" y="221132"/>
            <a:chExt cx="3568669" cy="254768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75883" y="221132"/>
              <a:ext cx="3568669" cy="25476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3963012" y="3130946"/>
            <a:ext cx="72953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Содержание работы межведомственных организаций (ресурсных центров) для информирования субъектов образовательного процесса о способах получения отраслевой психолого-педагогической, медицинской и социальной </a:t>
            </a:r>
            <a:r>
              <a:rPr lang="ru-RU" sz="2000" dirty="0" smtClean="0"/>
              <a:t>помощи.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22575" y="985983"/>
            <a:ext cx="10203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Современные теории и методы консультирования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30" y="3008785"/>
            <a:ext cx="2448335" cy="258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136357"/>
              </p:ext>
            </p:extLst>
          </p:nvPr>
        </p:nvGraphicFramePr>
        <p:xfrm>
          <a:off x="1298631" y="1123216"/>
          <a:ext cx="10192329" cy="5039395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635143"/>
                <a:gridCol w="8557186"/>
              </a:tblGrid>
              <a:tr h="1516539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и реализация планов проведения коррекционно-развивающих занятий для детей и обучающихся, направленных на развитие интеллектуальной, эмоционально-волевой сферы, познавательных процессов, снятие тревожности, решение проблем в сфере общения, преодоление проблем в общении и поведении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2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и совместное осуществление педагогами, учителями-дефектологами, учителями-логопедами, социальными педагогами психолого-педагогической коррекции выявленных в психическом развитии детей и обучающихся недостатков, нарушений социализации и адаптации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99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и реализация планов по созданию образовательной среды для обучающихся с особыми образовательными потребностями, в том числе одаренных обучающихся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6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Проектирование в сотрудничестве с педагогами индивидуальных образовательных маршрутов для обучающихся</a:t>
                      </a:r>
                      <a:endParaRPr lang="ru-RU" sz="2000" b="0" kern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1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kern="1200" dirty="0" smtClean="0">
                          <a:solidFill>
                            <a:srgbClr val="004800"/>
                          </a:solidFill>
                          <a:latin typeface="+mn-lt"/>
                          <a:ea typeface="+mn-ea"/>
                          <a:cs typeface="+mn-cs"/>
                        </a:rPr>
                        <a:t>Ведение профессиональной документации (планы работы, протоколы, журналы, психологические заключения и отчеты)</a:t>
                      </a:r>
                      <a:endParaRPr lang="ru-RU" sz="2000" b="0" kern="1200" dirty="0">
                        <a:solidFill>
                          <a:srgbClr val="0048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1625293" y="293011"/>
            <a:ext cx="867590" cy="692057"/>
            <a:chOff x="1" y="3982"/>
            <a:chExt cx="591162" cy="844518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Нашивка 8"/>
            <p:cNvSpPr/>
            <p:nvPr/>
          </p:nvSpPr>
          <p:spPr>
            <a:xfrm rot="5400000">
              <a:off x="-126677" y="130660"/>
              <a:ext cx="844518" cy="591162"/>
            </a:xfrm>
            <a:prstGeom prst="flowChartOffpageConnector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Нашивка 4"/>
            <p:cNvSpPr/>
            <p:nvPr/>
          </p:nvSpPr>
          <p:spPr>
            <a:xfrm>
              <a:off x="1" y="299563"/>
              <a:ext cx="591162" cy="253356"/>
            </a:xfrm>
            <a:prstGeom prst="flowChartOffpageConnector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chemeClr val="accent2">
                      <a:lumMod val="50000"/>
                    </a:schemeClr>
                  </a:solidFill>
                </a:rPr>
                <a:t>3.1.4.</a:t>
              </a:r>
              <a:endParaRPr lang="ru-RU" sz="2400" b="1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468361" y="223938"/>
            <a:ext cx="8732835" cy="830205"/>
            <a:chOff x="-1425248" y="-11911"/>
            <a:chExt cx="9548367" cy="51326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3033010" y="-4427465"/>
              <a:ext cx="427852" cy="9344367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-1398436" y="-11911"/>
              <a:ext cx="9521555" cy="51326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</a:rPr>
                <a:t>Коррекционно-развивающая работа с детьми и обучающимися, в том числе работа по восстановлению и реабилитации</a:t>
              </a:r>
              <a:endParaRPr lang="ru-RU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56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86011268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841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7986" y="680191"/>
            <a:ext cx="3691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умения: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27986" y="1141856"/>
            <a:ext cx="1020330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</a:rPr>
              <a:t>Контролировать ход психического развития обучающихся на различных уровнях образования различных типов образовательных 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организаций.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</a:rPr>
              <a:t>Разрабатывать программы коррекционно-развивающей работы</a:t>
            </a:r>
          </a:p>
          <a:p>
            <a:pPr algn="just"/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7986" y="2427176"/>
            <a:ext cx="709689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</a:rPr>
              <a:t>Применять стандартные методы и приемы наблюдения за нормальным и отклоняющимся психическим и физиологическим развитием детей и 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обучающихся.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</a:rPr>
              <a:t>Проводить коррекционно-развивающие занятия с обучающимися и 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воспитанниками.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</a:rPr>
              <a:t>Оценивать эффективность коррекционно-развивающей работы в соответствии с выделенными 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критериями.</a:t>
            </a:r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6" name="Picture 2" descr="Картинки по запросу картинки дети на занятиях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572" y="3050071"/>
            <a:ext cx="3629484" cy="242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40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7056" y="543516"/>
            <a:ext cx="3691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знания: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022575" y="1429067"/>
            <a:ext cx="10431555" cy="837883"/>
            <a:chOff x="373360" y="1293942"/>
            <a:chExt cx="3705154" cy="4412249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73360" y="1293942"/>
              <a:ext cx="3705154" cy="441224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22575" y="1446508"/>
            <a:ext cx="10203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Современные техники и приемы коррекционно-развивающей работы и психологической </a:t>
            </a:r>
            <a:r>
              <a:rPr lang="ru-RU" sz="2000" dirty="0" smtClean="0"/>
              <a:t>помощи.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2574" y="2345695"/>
            <a:ext cx="103505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Закономерности развития различных категорий обучающихся, в том числе с особыми образовательными потребностями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022574" y="3170972"/>
            <a:ext cx="10350594" cy="1381993"/>
            <a:chOff x="375883" y="221132"/>
            <a:chExt cx="3568669" cy="254768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75883" y="221132"/>
              <a:ext cx="3568669" cy="25476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40000"/>
                </a:schemeClr>
              </a:glow>
              <a:reflection stA="85000" endPos="65000" dist="50800" dir="5400000" sy="-100000" algn="bl" rotWithShape="0"/>
            </a:effectLst>
            <a:scene3d>
              <a:camera prst="orthographicFront"/>
              <a:lightRig rig="threePt" dir="t"/>
            </a:scene3d>
            <a:sp3d>
              <a:bevelT/>
              <a:bevelB w="152400" h="50800" prst="softRound"/>
            </a:sp3d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65000" y="1293943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dirty="0">
                <a:solidFill>
                  <a:srgbClr val="7D5574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096219" y="3266775"/>
            <a:ext cx="10203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Стандартные методы и технологии, позволяющие решать коррекционно-развивающие задачи, в том числе во взаимодействии с другими специалистами (учителями-дефектологами, учителями-логопедами и др.)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22575" y="985983"/>
            <a:ext cx="10203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Современные теории, направления и практика коррекционно-развивающей </a:t>
            </a:r>
            <a:r>
              <a:rPr lang="ru-RU" sz="2000" dirty="0" smtClean="0"/>
              <a:t>работы.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96218" y="4648768"/>
            <a:ext cx="101296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Закономерности групповой динамики, методы, приемы проведения групповой коррекционно-развивающей </a:t>
            </a:r>
            <a:r>
              <a:rPr lang="ru-RU" sz="2000" dirty="0" smtClean="0"/>
              <a:t>работы.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Способы и методы оценки эффективности и совершенствования коррекционно-развивающей </a:t>
            </a:r>
            <a:r>
              <a:rPr lang="ru-RU" sz="2000" dirty="0" smtClean="0"/>
              <a:t>работы.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898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278840"/>
              </p:ext>
            </p:extLst>
          </p:nvPr>
        </p:nvGraphicFramePr>
        <p:xfrm>
          <a:off x="1299023" y="1357323"/>
          <a:ext cx="9962865" cy="470142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323833"/>
                <a:gridCol w="8639032"/>
              </a:tblGrid>
              <a:tr h="630123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Психологическая диагностика с использованием современных образовательных технологий, включая информационные образовательные ресурсы.</a:t>
                      </a:r>
                      <a:endParaRPr lang="ru-RU" sz="1800" b="0" kern="1200" dirty="0">
                        <a:solidFill>
                          <a:srgbClr val="002A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8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err="1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Скрининговые</a:t>
                      </a: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 обследования (мониторинг) с целью анализа динамики психического развития, определение лиц, нуждающихся в психологической помощи.</a:t>
                      </a:r>
                      <a:endParaRPr lang="ru-RU" sz="1800" b="0" kern="1200" dirty="0">
                        <a:solidFill>
                          <a:srgbClr val="002A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42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Составление психолого-педагогических заключений по результатам диагностического обследования с целью ориентации педагогов, преподавателей, администрации образовательных организаций и родителей (законных представителей) в проблемах личностного и социального развития обучающихся.</a:t>
                      </a:r>
                      <a:endParaRPr lang="ru-RU" sz="1800" b="0" kern="1200" dirty="0">
                        <a:solidFill>
                          <a:srgbClr val="002A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Определение степени нарушений в психическом, личностном и социальном развитии детей и обучающихся, участие в работе психолого-медико-педагогических комиссий и консилиумов</a:t>
                      </a:r>
                      <a:endParaRPr lang="ru-RU" sz="1800" b="0" kern="1200" dirty="0">
                        <a:solidFill>
                          <a:srgbClr val="002A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Изучение интересов, склонностей, способностей детей и обучающихся, предпосылок одаренности.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rgbClr val="002A00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Осуществление с целью помощи в профориентации комплекса диагностических мероприятий по изучению способностей, склонностей, направленности и мотивации, личностных, характерологических и прочих особенностей в соответствии с ФГОС.</a:t>
                      </a:r>
                      <a:endParaRPr lang="ru-RU" sz="1800" b="0" kern="1200" dirty="0">
                        <a:solidFill>
                          <a:srgbClr val="002A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ашивка 8"/>
          <p:cNvSpPr/>
          <p:nvPr/>
        </p:nvSpPr>
        <p:spPr>
          <a:xfrm rot="5400000">
            <a:off x="1727929" y="327107"/>
            <a:ext cx="776345" cy="998629"/>
          </a:xfrm>
          <a:prstGeom prst="flowChartOffpageConnector">
            <a:avLst/>
          </a:prstGeom>
          <a:solidFill>
            <a:srgbClr val="83916D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Группа 6"/>
          <p:cNvGrpSpPr/>
          <p:nvPr/>
        </p:nvGrpSpPr>
        <p:grpSpPr>
          <a:xfrm>
            <a:off x="2627131" y="355524"/>
            <a:ext cx="7715249" cy="830207"/>
            <a:chOff x="-1425247" y="-11911"/>
            <a:chExt cx="8828607" cy="5132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2753779" y="-4148232"/>
              <a:ext cx="470556" cy="8828607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-1398436" y="-11911"/>
              <a:ext cx="8801796" cy="5132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</a:rPr>
                <a:t>  </a:t>
              </a:r>
              <a:r>
                <a:rPr lang="ru-RU" sz="2600" dirty="0" smtClean="0">
                  <a:solidFill>
                    <a:schemeClr val="accent6">
                      <a:lumMod val="50000"/>
                    </a:schemeClr>
                  </a:solidFill>
                </a:rPr>
                <a:t>Психологическая  диагностика детей и обучающихся</a:t>
              </a:r>
              <a:endParaRPr lang="ru-RU" sz="26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Нашивка 4"/>
          <p:cNvSpPr/>
          <p:nvPr/>
        </p:nvSpPr>
        <p:spPr>
          <a:xfrm>
            <a:off x="1651932" y="770627"/>
            <a:ext cx="998629" cy="232904"/>
          </a:xfrm>
          <a:prstGeom prst="flowChartOffpageConnector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accent6">
                    <a:lumMod val="50000"/>
                  </a:schemeClr>
                </a:solidFill>
              </a:rPr>
              <a:t> 3.1.5.</a:t>
            </a:r>
            <a:endParaRPr lang="ru-RU" sz="2400" b="1" kern="1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9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220" y="338242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Необходимые умения: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285128"/>
              </p:ext>
            </p:extLst>
          </p:nvPr>
        </p:nvGraphicFramePr>
        <p:xfrm>
          <a:off x="887105" y="799907"/>
          <a:ext cx="10713492" cy="5212080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2">
                    <a:lumMod val="60000"/>
                    <a:lumOff val="40000"/>
                  </a:schemeClr>
                </a:solidFill>
                <a:tableStyleId>{72833802-FEF1-4C79-8D5D-14CF1EAF98D9}</a:tableStyleId>
              </a:tblPr>
              <a:tblGrid>
                <a:gridCol w="10713492"/>
              </a:tblGrid>
              <a:tr h="458546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Подбирать или разрабатывать диагностический инструментарий, адекватный целям исследования.</a:t>
                      </a:r>
                      <a:endParaRPr lang="ru-RU" sz="180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Планировать и проводить диагностическое обследование с использованием стандартизированного инструментария, включая обработку результатов.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Проводить диагностическую работу по выявлению уровня готовности или адаптации детей и обучающихся к новым образовательным условиям.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Выявлять особенности и возможные причины дезадаптации  с целью определения направлений оказания психологической помощи.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Осуществлять социально-психологическую диагностику особенностей и уровня группового развития формальных и неформальных коллективов обучающихся, диагностику социально-психологического климата в коллективе.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Диагностировать интеллектуальные, личностные и эмоционально-волевые особенности, препятствующие нормальному протеканию процесса развития, обучения и воспитания и совместно с педагогом, преподавателем разрабатывать способы их коррекции.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Проводить мониторинг личностных и </a:t>
                      </a:r>
                      <a:r>
                        <a:rPr lang="ru-RU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метапредметных</a:t>
                      </a: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образовательных результатов обучающихся в соответствии с требованиями федеральных государственных образовательных стандартов общего образования соответствующего уровня.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Осуществлять диагностику одаренности, структуры способностей.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Владеть способами оценки эффективности и совершенствования диагностической деятельности, составления психологических заключений и портретов личности обучающихся</a:t>
                      </a:r>
                      <a:endParaRPr lang="ru-RU" sz="18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95279" y="720937"/>
            <a:ext cx="3691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знания: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95279" y="1182602"/>
            <a:ext cx="588319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Теория, методология психодиагностики, классификация психодиагностических методов, их возможности и ограничения, предъявляемые к ним </a:t>
            </a:r>
            <a:r>
              <a:rPr lang="ru-RU" sz="2000" dirty="0" smtClean="0">
                <a:solidFill>
                  <a:srgbClr val="640000"/>
                </a:solidFill>
              </a:rPr>
              <a:t>требования.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Методы и технологии, позволяющие решать диагностические и развивающие </a:t>
            </a:r>
            <a:r>
              <a:rPr lang="ru-RU" sz="2000" dirty="0" smtClean="0">
                <a:solidFill>
                  <a:srgbClr val="640000"/>
                </a:solidFill>
              </a:rPr>
              <a:t>задачи.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Методы сбора, обработки информации, результатов психологических наблюдений и </a:t>
            </a:r>
            <a:r>
              <a:rPr lang="ru-RU" sz="2000" dirty="0" smtClean="0">
                <a:solidFill>
                  <a:srgbClr val="640000"/>
                </a:solidFill>
              </a:rPr>
              <a:t>диагностики.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Методы математической обработки результатов психологической </a:t>
            </a:r>
            <a:r>
              <a:rPr lang="ru-RU" sz="2000" dirty="0" smtClean="0">
                <a:solidFill>
                  <a:srgbClr val="640000"/>
                </a:solidFill>
              </a:rPr>
              <a:t>диагностики.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Способы интерпретации и представления результатов психодиагностического </a:t>
            </a:r>
            <a:r>
              <a:rPr lang="ru-RU" sz="2000" dirty="0" smtClean="0">
                <a:solidFill>
                  <a:srgbClr val="640000"/>
                </a:solidFill>
              </a:rPr>
              <a:t>обследования.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640000"/>
                </a:solidFill>
              </a:rPr>
              <a:t>Психология личности и социальная психология малых </a:t>
            </a:r>
            <a:r>
              <a:rPr lang="ru-RU" sz="2000" dirty="0" smtClean="0">
                <a:solidFill>
                  <a:srgbClr val="640000"/>
                </a:solidFill>
              </a:rPr>
              <a:t>групп.</a:t>
            </a:r>
            <a:endParaRPr lang="ru-RU" sz="2000" dirty="0">
              <a:solidFill>
                <a:srgbClr val="640000"/>
              </a:solidFill>
            </a:endParaRPr>
          </a:p>
        </p:txBody>
      </p:sp>
      <p:pic>
        <p:nvPicPr>
          <p:cNvPr id="2050" name="Picture 2" descr="Картинки по запросу картинки дети на занятия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479" y="643079"/>
            <a:ext cx="3859348" cy="256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332733"/>
              </p:ext>
            </p:extLst>
          </p:nvPr>
        </p:nvGraphicFramePr>
        <p:xfrm>
          <a:off x="887104" y="1613674"/>
          <a:ext cx="10481481" cy="4531867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665027"/>
                <a:gridCol w="8816454"/>
              </a:tblGrid>
              <a:tr h="630123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  <a:endParaRPr lang="ru-RU" sz="2000" b="1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Ознакомление педагогов, преподавателей и администрации образовательных организаций с современными исследованиями в области психологии дошкольного, младшего школьного, подросткового, юношеского возраста.</a:t>
                      </a:r>
                      <a:endParaRPr lang="ru-RU" sz="1800" b="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5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Информирование субъектов образовательного процесса о формах и результатах своей профессиональной деятельности.</a:t>
                      </a:r>
                      <a:endParaRPr lang="ru-RU" sz="1800" b="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Ознакомление педагогов, преподавателей, администрации образовательных организаций и родителей</a:t>
                      </a:r>
                      <a:r>
                        <a:rPr lang="ru-RU" sz="18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(законных представителей) с основными условиями психического развития ребенка (в рамках консультирования, педагогических советов).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Ознакомление педагогов, преподавателей и администрации образовательных организаций с современными исследованиями в области профилактики социальной адаптации.</a:t>
                      </a:r>
                      <a:endParaRPr lang="ru-RU" sz="1800" b="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6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Просветительская работа с родителями (законными представителями) по принятию особенностей поведения, миропонимания, интересов и склонностей, в том числе одаренности ребенка.</a:t>
                      </a:r>
                      <a:endParaRPr lang="ru-RU" sz="1800" b="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Информирование о факторах, препятствующих развитию личности детей, воспитанников и обучающихся о мерах по оказанию им различного вида психологической помощи.</a:t>
                      </a:r>
                      <a:endParaRPr lang="ru-RU" sz="1800" b="0" kern="1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883" marR="36883" marT="0" marB="0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ашивка 8"/>
          <p:cNvSpPr/>
          <p:nvPr/>
        </p:nvSpPr>
        <p:spPr>
          <a:xfrm rot="5400000">
            <a:off x="1692783" y="477285"/>
            <a:ext cx="776345" cy="998629"/>
          </a:xfrm>
          <a:prstGeom prst="flowChartOffpageConnector">
            <a:avLst/>
          </a:prstGeom>
          <a:solidFill>
            <a:srgbClr val="D98C53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Группа 6"/>
          <p:cNvGrpSpPr/>
          <p:nvPr/>
        </p:nvGrpSpPr>
        <p:grpSpPr>
          <a:xfrm>
            <a:off x="2568555" y="588427"/>
            <a:ext cx="7773825" cy="830208"/>
            <a:chOff x="-1492276" y="132077"/>
            <a:chExt cx="8895636" cy="5132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2686750" y="-4046948"/>
              <a:ext cx="470556" cy="8828607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-1398436" y="132077"/>
              <a:ext cx="8801796" cy="5132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pPr algn="ctr"/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</a:rPr>
                <a:t>  </a:t>
              </a:r>
              <a:r>
                <a:rPr lang="ru-RU" sz="2600" dirty="0" smtClean="0">
                  <a:solidFill>
                    <a:schemeClr val="accent4">
                      <a:lumMod val="50000"/>
                    </a:schemeClr>
                  </a:solidFill>
                </a:rPr>
                <a:t>Психологическое просвещение субъектов  образовательного процесса</a:t>
              </a:r>
              <a:endParaRPr lang="ru-RU" sz="26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3" name="Нашивка 4"/>
          <p:cNvSpPr/>
          <p:nvPr/>
        </p:nvSpPr>
        <p:spPr>
          <a:xfrm>
            <a:off x="1651932" y="852541"/>
            <a:ext cx="998629" cy="232904"/>
          </a:xfrm>
          <a:prstGeom prst="flowChartOffpageConnector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accent6">
                    <a:lumMod val="50000"/>
                  </a:schemeClr>
                </a:solidFill>
              </a:rPr>
              <a:t> 3.1.6.</a:t>
            </a:r>
            <a:endParaRPr lang="ru-RU" sz="2400" b="1" kern="1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56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66245" y="760142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умения: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09975" y="990975"/>
            <a:ext cx="567746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ea typeface="Calibri" panose="020F0502020204030204" pitchFamily="34" charset="0"/>
              </a:rPr>
              <a:t>Осуществлять психологическое просвещение педагогов, преподавателей, администрации образовательной организации и родителей (законных представителей) по вопросам психического развития детей и </a:t>
            </a:r>
            <a:r>
              <a:rPr lang="ru-RU" sz="2000" dirty="0" smtClean="0">
                <a:ea typeface="Calibri" panose="020F0502020204030204" pitchFamily="34" charset="0"/>
              </a:rPr>
              <a:t>обучающихся.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Разрабатывать и реализовывать программы повышения психологической компетентности субъектов образовательного процесса, работающих с различными категориями </a:t>
            </a:r>
            <a:r>
              <a:rPr lang="ru-RU" sz="2000" dirty="0" smtClean="0"/>
              <a:t>обучающимися.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Применять методы педагогики взрослых для психологического просвещения участников образовательного процесса, в том числе с целью повышения их психологической </a:t>
            </a:r>
            <a:r>
              <a:rPr lang="ru-RU" sz="2000" dirty="0" smtClean="0"/>
              <a:t>культуры.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Владеть навыками преподавания, ведения дискуссий, </a:t>
            </a:r>
            <a:r>
              <a:rPr lang="ru-RU" sz="2000" dirty="0" smtClean="0"/>
              <a:t>презентаций.</a:t>
            </a:r>
            <a:endParaRPr lang="ru-RU" sz="2000" dirty="0"/>
          </a:p>
        </p:txBody>
      </p:sp>
      <p:pic>
        <p:nvPicPr>
          <p:cNvPr id="3076" name="Picture 4" descr="Картинки по запросу картинки занятия с родителями и деть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5" y="1364159"/>
            <a:ext cx="4416425" cy="334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4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8"/>
          <p:cNvSpPr/>
          <p:nvPr/>
        </p:nvSpPr>
        <p:spPr>
          <a:xfrm rot="5400000">
            <a:off x="2721707" y="103589"/>
            <a:ext cx="776345" cy="998629"/>
          </a:xfrm>
          <a:prstGeom prst="flowChartOffpageConnector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Группа 6"/>
          <p:cNvGrpSpPr/>
          <p:nvPr/>
        </p:nvGrpSpPr>
        <p:grpSpPr>
          <a:xfrm>
            <a:off x="3644340" y="156705"/>
            <a:ext cx="6290776" cy="830208"/>
            <a:chOff x="-1478871" y="132077"/>
            <a:chExt cx="7198574" cy="51326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с двумя скругленными соседними углами 7"/>
            <p:cNvSpPr/>
            <p:nvPr/>
          </p:nvSpPr>
          <p:spPr>
            <a:xfrm rot="5400000">
              <a:off x="1080851" y="-2393896"/>
              <a:ext cx="470556" cy="5590000"/>
            </a:xfrm>
            <a:prstGeom prst="round2Same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-1398435" y="132077"/>
              <a:ext cx="7118138" cy="5132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8890" rIns="8890" bIns="8890" numCol="1" spcCol="1270" anchor="ctr" anchorCtr="0">
              <a:noAutofit/>
            </a:bodyPr>
            <a:lstStyle/>
            <a:p>
              <a:r>
                <a:rPr lang="ru-RU" sz="2600" dirty="0" smtClean="0">
                  <a:solidFill>
                    <a:schemeClr val="accent3">
                      <a:lumMod val="75000"/>
                    </a:schemeClr>
                  </a:solidFill>
                </a:rPr>
                <a:t>Психологическая профилактика</a:t>
              </a:r>
              <a:endParaRPr lang="ru-RU" sz="26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13" name="Нашивка 4"/>
          <p:cNvSpPr/>
          <p:nvPr/>
        </p:nvSpPr>
        <p:spPr>
          <a:xfrm>
            <a:off x="2645711" y="486451"/>
            <a:ext cx="998629" cy="232904"/>
          </a:xfrm>
          <a:prstGeom prst="flowChartOffpageConnector">
            <a:avLst/>
          </a:prstGeom>
          <a:noFill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kern="1200" dirty="0" smtClean="0">
                <a:solidFill>
                  <a:schemeClr val="accent3">
                    <a:lumMod val="75000"/>
                  </a:schemeClr>
                </a:solidFill>
              </a:rPr>
              <a:t>3.1.7.</a:t>
            </a:r>
            <a:endParaRPr lang="ru-RU" sz="2400" b="1" kern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288292"/>
              </p:ext>
            </p:extLst>
          </p:nvPr>
        </p:nvGraphicFramePr>
        <p:xfrm>
          <a:off x="1097279" y="1142747"/>
          <a:ext cx="10210801" cy="50139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327928"/>
                <a:gridCol w="8882873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Трудовые действия</a:t>
                      </a:r>
                    </a:p>
                    <a:p>
                      <a:pPr algn="ctr"/>
                      <a:endParaRPr lang="ru-RU" sz="2400" kern="1200" dirty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Выявление условий, неблагоприятно влияющих на развитие личности обучающихся.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психологических рекомендаций по проектированию образовательной среды, комфортной и безопасной для личностного развития обучающегося на каждом возрастном этапе, для своевременного предупреждения нарушений в развитии и становлении личности, ее аффективной, интеллектуальной и волевой сфер.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Планирование и реализация совместно с педагогом превентивных мероприятий по профилактике возникновения социальной дезадаптации, </a:t>
                      </a:r>
                      <a:r>
                        <a:rPr lang="ru-RU" sz="1900" b="0" kern="12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аддикций</a:t>
                      </a: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девиаций поведения.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Разъяснение субъектам образовательного процесса необходимости применения сберегающих здоровье технологий, оценка результатов их применения.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рекомендаций субъектам образовательного процесса по вопросам психологической готовности и адаптации к новым образовательным условиям.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рекомендаций для педагогов, преподавателей по вопросам социальной интеграции и социализации </a:t>
                      </a:r>
                      <a:r>
                        <a:rPr lang="ru-RU" sz="1900" b="0" kern="12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дезадаптивных</a:t>
                      </a: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обучающихся и воспитанников, обучающихся с </a:t>
                      </a:r>
                      <a:r>
                        <a:rPr lang="ru-RU" sz="1900" b="0" kern="12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девиантными</a:t>
                      </a: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900" b="0" kern="1200" dirty="0" err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аддиктивными</a:t>
                      </a:r>
                      <a:r>
                        <a:rPr lang="ru-RU" sz="1900" b="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проявлениями в поведении.</a:t>
                      </a:r>
                      <a:endParaRPr lang="ru-RU" sz="1900" b="0" dirty="0">
                        <a:solidFill>
                          <a:schemeClr val="accent3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17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93538" y="420127"/>
            <a:ext cx="39936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Необходимые умения: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49922" y="324593"/>
            <a:ext cx="612883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Планировать и организовывать работу по предупреждению возможного неблагополучия в психическом и личностном развитии обучающихся, в том числе социально уязвимых и попавших в трудные жизненные ситуации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Разрабатывать психологические рекомендации по соблюдению в образовательной организации психологических условий обучения и воспитания, необходимых для нормального психического развития обучающихся на каждом возрастном этапе.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Вырабатывать рекомендации педагогам, родителям (законным представителям), воспитателям и другим работникам образовательных организаций по оказанию помощи обучающимся в адаптационный, предкризисный и кризисный периоды.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3">
                    <a:lumMod val="75000"/>
                  </a:schemeClr>
                </a:solidFill>
              </a:rPr>
              <a:t>Проводить мероприятия по формированию у обучающихся навыков общения в разновозрастной среде и в среде сверстников, развитию навыков поведения в виртуальной и поликультурной среде</a:t>
            </a:r>
          </a:p>
        </p:txBody>
      </p:sp>
      <p:pic>
        <p:nvPicPr>
          <p:cNvPr id="4098" name="Picture 2" descr="Картинки по запросу картинки занятия с родителями и детьми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59" y="1228387"/>
            <a:ext cx="4542074" cy="41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68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42062" y="2605828"/>
            <a:ext cx="77716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Благодарю за внимание!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47784" y="665017"/>
            <a:ext cx="2668910" cy="1552271"/>
          </a:xfrm>
          <a:prstGeom prst="rect">
            <a:avLst/>
          </a:prstGeom>
          <a:noFill/>
        </p:spPr>
      </p:pic>
      <p:pic>
        <p:nvPicPr>
          <p:cNvPr id="5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58527" y="701040"/>
            <a:ext cx="2668910" cy="1552271"/>
          </a:xfrm>
          <a:prstGeom prst="rect">
            <a:avLst/>
          </a:prstGeom>
          <a:noFill/>
        </p:spPr>
      </p:pic>
      <p:pic>
        <p:nvPicPr>
          <p:cNvPr id="6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93807" y="4112029"/>
            <a:ext cx="2668910" cy="1552271"/>
          </a:xfrm>
          <a:prstGeom prst="rect">
            <a:avLst/>
          </a:prstGeom>
          <a:noFill/>
        </p:spPr>
      </p:pic>
      <p:pic>
        <p:nvPicPr>
          <p:cNvPr id="7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172287" y="656705"/>
            <a:ext cx="2668910" cy="1552271"/>
          </a:xfrm>
          <a:prstGeom prst="rect">
            <a:avLst/>
          </a:prstGeom>
          <a:noFill/>
        </p:spPr>
      </p:pic>
      <p:pic>
        <p:nvPicPr>
          <p:cNvPr id="9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08309" y="4001192"/>
            <a:ext cx="2668910" cy="1552271"/>
          </a:xfrm>
          <a:prstGeom prst="rect">
            <a:avLst/>
          </a:prstGeom>
          <a:noFill/>
        </p:spPr>
      </p:pic>
      <p:pic>
        <p:nvPicPr>
          <p:cNvPr id="10" name="Picture 2" descr="F:\Я инфо-бизнесмен\Бесплатный вебинар\Занятие 1 продающий\Продающий 3 Психологи\пазлы\0_11df8a_6d09c85c_orig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11021" y="4120340"/>
            <a:ext cx="2668910" cy="1552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8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5352" y="936599"/>
            <a:ext cx="4290709" cy="50736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069" y="936599"/>
            <a:ext cx="5968283" cy="1954251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Профессиональные стандарты педагога-психолога </a:t>
            </a:r>
            <a:r>
              <a:rPr lang="ru-RU" sz="4000" dirty="0">
                <a:solidFill>
                  <a:schemeClr val="accent3">
                    <a:lumMod val="75000"/>
                  </a:schemeClr>
                </a:solidFill>
              </a:rPr>
              <a:t>применяются работодателями с 1 января 2017 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779" y="3141826"/>
            <a:ext cx="32766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121584065"/>
              </p:ext>
            </p:extLst>
          </p:nvPr>
        </p:nvGraphicFramePr>
        <p:xfrm>
          <a:off x="1310054" y="719666"/>
          <a:ext cx="884994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464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245" y="759593"/>
            <a:ext cx="5550696" cy="144173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7727" y="2437218"/>
            <a:ext cx="9996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Профессиональные стандарты в России разработаны в соответствии с п.1 Указа Президента Российской Федерации от 7 мая 2012 г. № 597 «О мероприятиях по реализации государственной социальной политики»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73680" y="4269562"/>
            <a:ext cx="9996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Профессиональный стандарт «Педагог-психолог» (психолог в сфере образования)» утвержден приказом Минтруда России от 24 июля 2015 года №514н.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10436" y="1296537"/>
            <a:ext cx="9130352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ПРИКАЗ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от 24 июля 2015 г. N 514н ОБ УТВЕРЖДЕНИИ ПРОФЕССИОНАЛЬНОГО СТАНДАРТА "ПЕДАГОГ-ПСИХОЛОГ (ПСИХОЛОГ В СФЕРЕ ОБРАЗОВАНИЯ</a:t>
            </a: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)</a:t>
            </a:r>
          </a:p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1. Утвердить прилагаемый профессиональный стандарт "Педагог-психолог (психолог в сфере образования</a:t>
            </a: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)".</a:t>
            </a:r>
          </a:p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2. Установить, что профессиональный стандарт "</a:t>
            </a: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Педагог-психолог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(психолог в сфере образования)" применяется работодателями при формировании кадровой политики и в управлении персоналом, </a:t>
            </a:r>
            <a:endParaRPr lang="ru-RU" dirty="0" smtClean="0">
              <a:solidFill>
                <a:srgbClr val="000000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организации обучения и аттестации работников, </a:t>
            </a:r>
            <a:endParaRPr lang="ru-RU" dirty="0" smtClean="0">
              <a:solidFill>
                <a:srgbClr val="000000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заключении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трудовых договоров, </a:t>
            </a:r>
            <a:endParaRPr lang="ru-RU" dirty="0" smtClean="0">
              <a:solidFill>
                <a:srgbClr val="000000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разработке </a:t>
            </a:r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должностных инструкций и установлении систем оплаты труда с 1 января 2017 года.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24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n>
                  <a:noFill/>
                </a:ln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+mn-cs"/>
              </a:rPr>
              <a:t>Что такое профессиональный стандарт?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spcAft>
                <a:spcPts val="1500"/>
              </a:spcAft>
            </a:pPr>
            <a:r>
              <a:rPr lang="ru-RU" sz="2900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Государственный </a:t>
            </a:r>
            <a:r>
              <a:rPr lang="ru-RU" sz="2900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документ, управленческий инструмент </a:t>
            </a:r>
            <a:r>
              <a:rPr lang="ru-RU" sz="2900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применяется </a:t>
            </a:r>
            <a:r>
              <a:rPr lang="ru-RU" sz="2900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работодателем при заключении трудовых договоров, установлении систем оплаты </a:t>
            </a:r>
            <a:r>
              <a:rPr lang="ru-RU" sz="2900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труда Профессиональная </a:t>
            </a:r>
            <a:r>
              <a:rPr lang="ru-RU" sz="2900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норма деятельности </a:t>
            </a:r>
            <a:endParaRPr lang="ru-RU" sz="2900" dirty="0" smtClean="0">
              <a:solidFill>
                <a:srgbClr val="000000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1500"/>
              </a:spcAft>
            </a:pPr>
            <a:r>
              <a:rPr lang="ru-RU" sz="2900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Соответствует </a:t>
            </a:r>
            <a:r>
              <a:rPr lang="ru-RU" sz="2900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возможностям современной психологической науки и практики </a:t>
            </a:r>
            <a:endParaRPr lang="ru-RU" sz="2900" dirty="0" smtClean="0">
              <a:solidFill>
                <a:srgbClr val="000000"/>
              </a:solidFill>
              <a:latin typeface="Open Sans" panose="020B060603050402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1500"/>
              </a:spcAft>
            </a:pPr>
            <a:r>
              <a:rPr lang="ru-RU" sz="2900" dirty="0" smtClean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Соответствует </a:t>
            </a:r>
            <a:r>
              <a:rPr lang="ru-RU" sz="2900" dirty="0">
                <a:solidFill>
                  <a:srgbClr val="000000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задачам, проблемам, потребностям современной системы образования</a:t>
            </a:r>
            <a:endParaRPr lang="ru-RU" sz="2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29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07" y="931334"/>
            <a:ext cx="2913726" cy="19378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51867" y="254000"/>
            <a:ext cx="75861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990033"/>
              </a:solidFill>
            </a:endParaRPr>
          </a:p>
          <a:p>
            <a:r>
              <a:rPr lang="ru-RU" sz="2600" b="1" dirty="0" smtClean="0">
                <a:solidFill>
                  <a:srgbClr val="CC3300"/>
                </a:solidFill>
              </a:rPr>
              <a:t>Зачем нужен профессиональный стандарт 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1332" y="3089056"/>
            <a:ext cx="1038013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CC3300"/>
                </a:solidFill>
              </a:rPr>
              <a:t>Стандарт </a:t>
            </a:r>
            <a:r>
              <a:rPr lang="ru-RU" sz="2600" dirty="0" smtClean="0"/>
              <a:t>– объективный измеритель квалификации педагога-психолога. </a:t>
            </a:r>
          </a:p>
          <a:p>
            <a:r>
              <a:rPr lang="ru-RU" sz="2600" b="1" dirty="0" smtClean="0">
                <a:solidFill>
                  <a:srgbClr val="CC3300"/>
                </a:solidFill>
              </a:rPr>
              <a:t>Стандарт</a:t>
            </a:r>
            <a:r>
              <a:rPr lang="ru-RU" sz="2600" dirty="0" smtClean="0"/>
              <a:t> – средство отбора психологических кадров в учреждения образования.</a:t>
            </a:r>
          </a:p>
          <a:p>
            <a:r>
              <a:rPr lang="ru-RU" sz="2600" b="1" dirty="0" smtClean="0">
                <a:solidFill>
                  <a:srgbClr val="CC3300"/>
                </a:solidFill>
              </a:rPr>
              <a:t>Стандарт</a:t>
            </a:r>
            <a:r>
              <a:rPr lang="ru-RU" sz="2600" dirty="0" smtClean="0"/>
              <a:t> – основа для формирования трудового договора, фиксирующего отношения между работником и работодателем.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13200" y="1064736"/>
            <a:ext cx="75184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CC3300"/>
                </a:solidFill>
              </a:rPr>
              <a:t>Стандарт</a:t>
            </a:r>
            <a:r>
              <a:rPr lang="ru-RU" sz="2600" dirty="0" smtClean="0"/>
              <a:t> – инструмент реализации стратегии развития практической психологии образования в меняющемся мире российского образования. </a:t>
            </a:r>
          </a:p>
          <a:p>
            <a:r>
              <a:rPr lang="ru-RU" sz="2600" b="1" dirty="0" smtClean="0">
                <a:solidFill>
                  <a:srgbClr val="CC3300"/>
                </a:solidFill>
              </a:rPr>
              <a:t>Стандарт </a:t>
            </a:r>
            <a:r>
              <a:rPr lang="ru-RU" sz="2600" dirty="0" smtClean="0"/>
              <a:t>– инструмент повышения качества </a:t>
            </a:r>
          </a:p>
          <a:p>
            <a:r>
              <a:rPr lang="ru-RU" sz="2600" dirty="0" smtClean="0"/>
              <a:t>ПП- сопровождения образования</a:t>
            </a:r>
            <a:r>
              <a:rPr lang="ru-RU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693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1946</TotalTime>
  <Words>2906</Words>
  <Application>Microsoft Office PowerPoint</Application>
  <PresentationFormat>Широкоэкранный</PresentationFormat>
  <Paragraphs>258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Aharoni</vt:lpstr>
      <vt:lpstr>Arial</vt:lpstr>
      <vt:lpstr>Calibri</vt:lpstr>
      <vt:lpstr>Cambria</vt:lpstr>
      <vt:lpstr>Garamond</vt:lpstr>
      <vt:lpstr>Open Sans</vt:lpstr>
      <vt:lpstr>Times New Roman</vt:lpstr>
      <vt:lpstr>Натуральные материалы</vt:lpstr>
      <vt:lpstr>Презентация PowerPoint</vt:lpstr>
      <vt:lpstr>Профессиональный стандарт педагога-психолога: документ, включающий перечень профессиональных  требований к </vt:lpstr>
      <vt:lpstr>Презентация PowerPoint</vt:lpstr>
      <vt:lpstr> Профессиональные стандарты педагога-психолога применяются работодателями с 1 января 2017 года </vt:lpstr>
      <vt:lpstr>Презентация PowerPoint</vt:lpstr>
      <vt:lpstr>Презентация PowerPoint</vt:lpstr>
      <vt:lpstr>Презентация PowerPoint</vt:lpstr>
      <vt:lpstr>Что такое профессиональный стандарт?</vt:lpstr>
      <vt:lpstr>Презентация PowerPoint</vt:lpstr>
      <vt:lpstr>Область применения стандарта</vt:lpstr>
      <vt:lpstr> Структура профессионального стандарта педагога-психолога: </vt:lpstr>
      <vt:lpstr>1. «Общие сведения»</vt:lpstr>
      <vt:lpstr>Презентация PowerPoint</vt:lpstr>
      <vt:lpstr>2. «Описание трудовых функций,  входящих в профессиональный стандарт»</vt:lpstr>
      <vt:lpstr> 2. «Описание трудовых функций, входящих в профессиональный стандарт»</vt:lpstr>
      <vt:lpstr>2. «Описание трудовых функций,  входящих в профессиональный стандарт»</vt:lpstr>
      <vt:lpstr>Презентация PowerPoint</vt:lpstr>
      <vt:lpstr>Презентация PowerPoint</vt:lpstr>
      <vt:lpstr>3. «Характеристика обобщенных трудовых функций»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182</cp:revision>
  <dcterms:created xsi:type="dcterms:W3CDTF">2017-01-06T07:30:21Z</dcterms:created>
  <dcterms:modified xsi:type="dcterms:W3CDTF">2019-05-18T17:34:29Z</dcterms:modified>
</cp:coreProperties>
</file>